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99" r:id="rId2"/>
    <p:sldId id="256" r:id="rId3"/>
    <p:sldId id="298" r:id="rId4"/>
    <p:sldId id="300" r:id="rId5"/>
    <p:sldId id="258" r:id="rId6"/>
    <p:sldId id="279" r:id="rId7"/>
    <p:sldId id="280" r:id="rId8"/>
    <p:sldId id="281" r:id="rId9"/>
    <p:sldId id="282" r:id="rId10"/>
    <p:sldId id="291" r:id="rId11"/>
    <p:sldId id="292" r:id="rId12"/>
    <p:sldId id="293" r:id="rId13"/>
    <p:sldId id="283" r:id="rId14"/>
    <p:sldId id="284" r:id="rId15"/>
    <p:sldId id="285" r:id="rId16"/>
    <p:sldId id="286" r:id="rId17"/>
    <p:sldId id="287" r:id="rId18"/>
    <p:sldId id="288" r:id="rId19"/>
    <p:sldId id="289" r:id="rId20"/>
    <p:sldId id="290" r:id="rId21"/>
    <p:sldId id="296" r:id="rId22"/>
    <p:sldId id="294" r:id="rId23"/>
    <p:sldId id="295"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ooper Black" panose="0208090404030B020404" pitchFamily="18" charset="0"/>
      <p:regular r:id="rId29"/>
    </p:embeddedFont>
    <p:embeddedFont>
      <p:font typeface="Edwardian Script ITC" panose="030303020407070D0804" pitchFamily="66" charset="0"/>
      <p:regular r:id="rId30"/>
    </p:embeddedFont>
    <p:embeddedFont>
      <p:font typeface="Eras Bold ITC" panose="020B0907030504020204" pitchFamily="34" charset="0"/>
      <p:regular r:id="rId31"/>
    </p:embeddedFont>
    <p:embeddedFont>
      <p:font typeface="Fineday Connect" panose="020B0604020202020204" charset="0"/>
      <p:regular r:id="rId32"/>
    </p:embeddedFont>
    <p:embeddedFont>
      <p:font typeface="Montserrat Ultra-Bold" panose="020B0604020202020204" charset="0"/>
      <p:regular r:id="rId33"/>
    </p:embeddedFont>
    <p:embeddedFont>
      <p:font typeface="Script MT Bold" panose="03040602040607080904" pitchFamily="66" charset="0"/>
      <p:bold r:id="rId34"/>
    </p:embeddedFont>
    <p:embeddedFont>
      <p:font typeface="Times New Roman" panose="02020603050405020304" pitchFamily="18"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9" autoAdjust="0"/>
    <p:restoredTop sz="94622" autoAdjust="0"/>
  </p:normalViewPr>
  <p:slideViewPr>
    <p:cSldViewPr>
      <p:cViewPr>
        <p:scale>
          <a:sx n="62" d="100"/>
          <a:sy n="62" d="100"/>
        </p:scale>
        <p:origin x="82" y="1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jpe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jpe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jpe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12"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11" Type="http://schemas.openxmlformats.org/officeDocument/2006/relationships/image" Target="../media/image2.svg"/><Relationship Id="rId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jpe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6" y="2580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4">
              <a:extLst>
                <a:ext uri="{96DAC541-7B7A-43D3-8B79-37D633B846F1}">
                  <asvg:svgBlip xmlns:asvg="http://schemas.microsoft.com/office/drawing/2016/SVG/main" r:embed="rId5"/>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6"/>
          <a:stretch>
            <a:fillRect/>
          </a:stretch>
        </p:blipFill>
        <p:spPr>
          <a:xfrm rot="10800000">
            <a:off x="15184867" y="7625568"/>
            <a:ext cx="3103133" cy="2658086"/>
          </a:xfrm>
          <a:prstGeom prst="rect">
            <a:avLst/>
          </a:prstGeom>
        </p:spPr>
      </p:pic>
      <p:grpSp>
        <p:nvGrpSpPr>
          <p:cNvPr id="3" name="Group 6">
            <a:extLst>
              <a:ext uri="{FF2B5EF4-FFF2-40B4-BE49-F238E27FC236}">
                <a16:creationId xmlns:a16="http://schemas.microsoft.com/office/drawing/2014/main" id="{FB2BE0F2-9EFA-99B9-A94F-3E3931F31B9E}"/>
              </a:ext>
            </a:extLst>
          </p:cNvPr>
          <p:cNvGrpSpPr/>
          <p:nvPr/>
        </p:nvGrpSpPr>
        <p:grpSpPr>
          <a:xfrm>
            <a:off x="1121098" y="3550710"/>
            <a:ext cx="14880902" cy="4079338"/>
            <a:chOff x="0" y="0"/>
            <a:chExt cx="3919250" cy="1074394"/>
          </a:xfrm>
        </p:grpSpPr>
        <p:sp>
          <p:nvSpPr>
            <p:cNvPr id="9" name="Freeform 7">
              <a:extLst>
                <a:ext uri="{FF2B5EF4-FFF2-40B4-BE49-F238E27FC236}">
                  <a16:creationId xmlns:a16="http://schemas.microsoft.com/office/drawing/2014/main" id="{F09CD418-27BC-A691-DD5B-1409A6F08659}"/>
                </a:ext>
              </a:extLst>
            </p:cNvPr>
            <p:cNvSpPr/>
            <p:nvPr/>
          </p:nvSpPr>
          <p:spPr>
            <a:xfrm>
              <a:off x="0" y="0"/>
              <a:ext cx="3919250" cy="1074394"/>
            </a:xfrm>
            <a:custGeom>
              <a:avLst/>
              <a:gdLst/>
              <a:ahLst/>
              <a:cxnLst/>
              <a:rect l="l" t="t" r="r" b="b"/>
              <a:pathLst>
                <a:path w="3919250" h="1074394">
                  <a:moveTo>
                    <a:pt x="0" y="0"/>
                  </a:moveTo>
                  <a:lnTo>
                    <a:pt x="3919250" y="0"/>
                  </a:lnTo>
                  <a:lnTo>
                    <a:pt x="3919250" y="1074394"/>
                  </a:lnTo>
                  <a:lnTo>
                    <a:pt x="0" y="1074394"/>
                  </a:lnTo>
                  <a:close/>
                </a:path>
              </a:pathLst>
            </a:custGeom>
            <a:solidFill>
              <a:srgbClr val="FFFFFF"/>
            </a:solidFill>
            <a:ln w="28575" cap="sq">
              <a:solidFill>
                <a:srgbClr val="242424"/>
              </a:solidFill>
              <a:prstDash val="solid"/>
              <a:miter/>
            </a:ln>
          </p:spPr>
        </p:sp>
        <p:sp>
          <p:nvSpPr>
            <p:cNvPr id="10" name="TextBox 8">
              <a:extLst>
                <a:ext uri="{FF2B5EF4-FFF2-40B4-BE49-F238E27FC236}">
                  <a16:creationId xmlns:a16="http://schemas.microsoft.com/office/drawing/2014/main" id="{71D34E74-8DF0-1AA8-EB5E-4E80956BA707}"/>
                </a:ext>
              </a:extLst>
            </p:cNvPr>
            <p:cNvSpPr txBox="1"/>
            <p:nvPr/>
          </p:nvSpPr>
          <p:spPr>
            <a:xfrm>
              <a:off x="0" y="-38100"/>
              <a:ext cx="3919250" cy="1112494"/>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3">
            <a:extLst>
              <a:ext uri="{FF2B5EF4-FFF2-40B4-BE49-F238E27FC236}">
                <a16:creationId xmlns:a16="http://schemas.microsoft.com/office/drawing/2014/main" id="{8D6E32F0-B081-B262-3F89-C404AF3BF37F}"/>
              </a:ext>
            </a:extLst>
          </p:cNvPr>
          <p:cNvGrpSpPr/>
          <p:nvPr/>
        </p:nvGrpSpPr>
        <p:grpSpPr>
          <a:xfrm>
            <a:off x="2069926" y="2746131"/>
            <a:ext cx="14880902" cy="4079338"/>
            <a:chOff x="0" y="0"/>
            <a:chExt cx="3919250" cy="1074394"/>
          </a:xfrm>
          <a:solidFill>
            <a:srgbClr val="FFD529">
              <a:alpha val="87000"/>
            </a:srgbClr>
          </a:solidFill>
        </p:grpSpPr>
        <p:sp>
          <p:nvSpPr>
            <p:cNvPr id="15" name="Freeform 4">
              <a:extLst>
                <a:ext uri="{FF2B5EF4-FFF2-40B4-BE49-F238E27FC236}">
                  <a16:creationId xmlns:a16="http://schemas.microsoft.com/office/drawing/2014/main" id="{0D2D87F5-6C05-EE7E-8D2F-877B8BF94C74}"/>
                </a:ext>
              </a:extLst>
            </p:cNvPr>
            <p:cNvSpPr/>
            <p:nvPr/>
          </p:nvSpPr>
          <p:spPr>
            <a:xfrm>
              <a:off x="0" y="0"/>
              <a:ext cx="3919250" cy="1074394"/>
            </a:xfrm>
            <a:custGeom>
              <a:avLst/>
              <a:gdLst/>
              <a:ahLst/>
              <a:cxnLst/>
              <a:rect l="l" t="t" r="r" b="b"/>
              <a:pathLst>
                <a:path w="3919250" h="1074394">
                  <a:moveTo>
                    <a:pt x="0" y="0"/>
                  </a:moveTo>
                  <a:lnTo>
                    <a:pt x="3919250" y="0"/>
                  </a:lnTo>
                  <a:lnTo>
                    <a:pt x="3919250" y="1074394"/>
                  </a:lnTo>
                  <a:lnTo>
                    <a:pt x="0" y="1074394"/>
                  </a:lnTo>
                  <a:close/>
                </a:path>
              </a:pathLst>
            </a:custGeom>
            <a:grpFill/>
            <a:ln w="28575" cap="sq">
              <a:noFill/>
              <a:prstDash val="solid"/>
              <a:miter/>
            </a:ln>
          </p:spPr>
        </p:sp>
        <p:sp>
          <p:nvSpPr>
            <p:cNvPr id="17" name="TextBox 5">
              <a:extLst>
                <a:ext uri="{FF2B5EF4-FFF2-40B4-BE49-F238E27FC236}">
                  <a16:creationId xmlns:a16="http://schemas.microsoft.com/office/drawing/2014/main" id="{B4DFC165-A789-1038-2E03-6FC9A3E1CD31}"/>
                </a:ext>
              </a:extLst>
            </p:cNvPr>
            <p:cNvSpPr txBox="1"/>
            <p:nvPr/>
          </p:nvSpPr>
          <p:spPr>
            <a:xfrm>
              <a:off x="0" y="-38100"/>
              <a:ext cx="3919250" cy="1112494"/>
            </a:xfrm>
            <a:prstGeom prst="rect">
              <a:avLst/>
            </a:prstGeom>
            <a:grpFill/>
            <a:ln>
              <a:noFill/>
            </a:ln>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257800" y="2950752"/>
            <a:ext cx="7543800" cy="4129336"/>
          </a:xfrm>
          <a:prstGeom prst="rect">
            <a:avLst/>
          </a:prstGeom>
        </p:spPr>
        <p:txBody>
          <a:bodyPr wrap="square" lIns="0" tIns="0" rIns="0" bIns="0" rtlCol="0" anchor="t">
            <a:spAutoFit/>
          </a:bodyPr>
          <a:lstStyle/>
          <a:p>
            <a:pPr algn="ctr"/>
            <a:r>
              <a:rPr lang="en-US" sz="12000" b="1" dirty="0">
                <a:solidFill>
                  <a:schemeClr val="tx2"/>
                </a:solidFill>
                <a:latin typeface="Edwardian Script ITC" panose="030303020407070D0804" pitchFamily="66" charset="0"/>
                <a:ea typeface="Times New Roman"/>
                <a:cs typeface="Times New Roman"/>
                <a:sym typeface="Times New Roman"/>
              </a:rPr>
              <a:t>Welcome to my Presentation</a:t>
            </a:r>
          </a:p>
          <a:p>
            <a:pPr algn="l">
              <a:lnSpc>
                <a:spcPts val="3419"/>
              </a:lnSpc>
            </a:pPr>
            <a:endParaRPr lang="en-US" sz="3308" dirty="0">
              <a:solidFill>
                <a:srgbClr val="242424"/>
              </a:solidFill>
              <a:latin typeface="Times New Roman"/>
              <a:ea typeface="Times New Roman"/>
              <a:cs typeface="Times New Roman"/>
              <a:sym typeface="Times New Roman"/>
            </a:endParaRPr>
          </a:p>
        </p:txBody>
      </p:sp>
      <p:pic>
        <p:nvPicPr>
          <p:cNvPr id="26" name="Audio 25">
            <a:hlinkClick r:id="" action="ppaction://media"/>
            <a:extLst>
              <a:ext uri="{FF2B5EF4-FFF2-40B4-BE49-F238E27FC236}">
                <a16:creationId xmlns:a16="http://schemas.microsoft.com/office/drawing/2014/main" id="{30EFB9F9-D84F-29D6-E3F7-CE48E7804A1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14478000" y="8191500"/>
            <a:ext cx="3048000" cy="1714500"/>
          </a:xfrm>
          <a:prstGeom prst="rect">
            <a:avLst/>
          </a:prstGeom>
        </p:spPr>
      </p:pic>
    </p:spTree>
    <p:extLst>
      <p:ext uri="{BB962C8B-B14F-4D97-AF65-F5344CB8AC3E}">
        <p14:creationId xmlns:p14="http://schemas.microsoft.com/office/powerpoint/2010/main" val="3980078652"/>
      </p:ext>
    </p:extLst>
  </p:cSld>
  <p:clrMapOvr>
    <a:masterClrMapping/>
  </p:clrMapOvr>
  <mc:AlternateContent xmlns:mc="http://schemas.openxmlformats.org/markup-compatibility/2006" xmlns:p14="http://schemas.microsoft.com/office/powerpoint/2010/main">
    <mc:Choice Requires="p14">
      <p:transition spd="med" p14:dur="700" advTm="7592">
        <p:fade/>
      </p:transition>
    </mc:Choice>
    <mc:Fallback xmlns="">
      <p:transition spd="med" advTm="75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par>
                                <p:cTn id="7" presetID="42"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2"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650304" y="2018562"/>
            <a:ext cx="11999349" cy="6986528"/>
          </a:xfrm>
          <a:prstGeom prst="rect">
            <a:avLst/>
          </a:prstGeom>
        </p:spPr>
        <p:txBody>
          <a:bodyPr lIns="0" tIns="0" rIns="0" bIns="0" rtlCol="0" anchor="t">
            <a:spAutoFit/>
          </a:bodyPr>
          <a:lstStyle/>
          <a:p>
            <a:pPr algn="l">
              <a:spcAft>
                <a:spcPts val="150"/>
              </a:spcAft>
            </a:pPr>
            <a:r>
              <a:rPr lang="en-US" sz="3200" b="1" dirty="0">
                <a:solidFill>
                  <a:srgbClr val="242424"/>
                </a:solidFill>
                <a:latin typeface="Times New Roman"/>
                <a:ea typeface="Times New Roman"/>
                <a:cs typeface="Times New Roman"/>
                <a:sym typeface="Times New Roman"/>
              </a:rPr>
              <a:t>Observations and Patterns:</a:t>
            </a:r>
          </a:p>
          <a:p>
            <a:pPr algn="l">
              <a:spcAft>
                <a:spcPts val="150"/>
              </a:spcAft>
            </a:pPr>
            <a:r>
              <a:rPr lang="en-US" sz="3200" u="sng" dirty="0">
                <a:solidFill>
                  <a:schemeClr val="tx2"/>
                </a:solidFill>
                <a:latin typeface="Times New Roman"/>
                <a:ea typeface="Times New Roman"/>
                <a:cs typeface="Times New Roman"/>
                <a:sym typeface="Times New Roman"/>
              </a:rPr>
              <a:t>Regional Performance:</a:t>
            </a:r>
          </a:p>
          <a:p>
            <a:pPr algn="l">
              <a:spcAft>
                <a:spcPts val="150"/>
              </a:spcAft>
            </a:pPr>
            <a:r>
              <a:rPr lang="en-US" sz="3200" dirty="0">
                <a:solidFill>
                  <a:srgbClr val="242424"/>
                </a:solidFill>
                <a:latin typeface="Times New Roman"/>
                <a:ea typeface="Times New Roman"/>
                <a:cs typeface="Times New Roman"/>
                <a:sym typeface="Times New Roman"/>
              </a:rPr>
              <a:t>Europe and Sub-Saharan Africa contribute significantly to total revenue and profit, with Europe showing a high diversity of product categories.</a:t>
            </a:r>
          </a:p>
          <a:p>
            <a:pPr algn="l">
              <a:spcAft>
                <a:spcPts val="150"/>
              </a:spcAft>
            </a:pPr>
            <a:r>
              <a:rPr lang="en-US" sz="3200" dirty="0">
                <a:solidFill>
                  <a:srgbClr val="242424"/>
                </a:solidFill>
                <a:latin typeface="Times New Roman"/>
                <a:ea typeface="Times New Roman"/>
                <a:cs typeface="Times New Roman"/>
                <a:sym typeface="Times New Roman"/>
              </a:rPr>
              <a:t>Asia and Central America have emerging markets with potential for growth but currently exhibit lower revenue and profit margins.</a:t>
            </a:r>
          </a:p>
          <a:p>
            <a:pPr algn="l">
              <a:spcAft>
                <a:spcPts val="150"/>
              </a:spcAft>
            </a:pPr>
            <a:endParaRPr lang="en-US" sz="3200" dirty="0">
              <a:solidFill>
                <a:srgbClr val="242424"/>
              </a:solidFill>
              <a:latin typeface="Times New Roman"/>
              <a:ea typeface="Times New Roman"/>
              <a:cs typeface="Times New Roman"/>
              <a:sym typeface="Times New Roman"/>
            </a:endParaRPr>
          </a:p>
          <a:p>
            <a:pPr algn="l">
              <a:spcAft>
                <a:spcPts val="150"/>
              </a:spcAft>
            </a:pPr>
            <a:r>
              <a:rPr lang="en-US" sz="3200" u="sng" dirty="0">
                <a:solidFill>
                  <a:schemeClr val="tx2"/>
                </a:solidFill>
                <a:latin typeface="Times New Roman"/>
                <a:ea typeface="Times New Roman"/>
                <a:cs typeface="Times New Roman"/>
                <a:sym typeface="Times New Roman"/>
              </a:rPr>
              <a:t>Product Trends:</a:t>
            </a:r>
          </a:p>
          <a:p>
            <a:pPr algn="l">
              <a:spcAft>
                <a:spcPts val="150"/>
              </a:spcAft>
            </a:pPr>
            <a:r>
              <a:rPr lang="en-US" sz="3200" dirty="0">
                <a:solidFill>
                  <a:srgbClr val="242424"/>
                </a:solidFill>
                <a:latin typeface="Times New Roman"/>
                <a:ea typeface="Times New Roman"/>
                <a:cs typeface="Times New Roman"/>
                <a:sym typeface="Times New Roman"/>
              </a:rPr>
              <a:t>Cosmetics and Personal Care products consistently demonstrate high profitability due to favorable revenue-to-cost ratios.</a:t>
            </a:r>
          </a:p>
          <a:p>
            <a:pPr algn="l">
              <a:spcAft>
                <a:spcPts val="150"/>
              </a:spcAft>
            </a:pPr>
            <a:r>
              <a:rPr lang="en-US" sz="3200" dirty="0">
                <a:solidFill>
                  <a:srgbClr val="242424"/>
                </a:solidFill>
                <a:latin typeface="Times New Roman"/>
                <a:ea typeface="Times New Roman"/>
                <a:cs typeface="Times New Roman"/>
                <a:sym typeface="Times New Roman"/>
              </a:rPr>
              <a:t>Fruits and Vegetables, while achieving high sales volumes, often reflect lower profit margins due to their low unit prices and higher costs.</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4">
              <a:extLst>
                <a:ext uri="{96DAC541-7B7A-43D3-8B79-37D633B846F1}">
                  <asvg:svgBlip xmlns:asvg="http://schemas.microsoft.com/office/drawing/2016/SVG/main" r:embed="rId5"/>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6"/>
          <a:stretch>
            <a:fillRect/>
          </a:stretch>
        </p:blipFill>
        <p:spPr>
          <a:xfrm rot="10800000">
            <a:off x="15184867" y="7625568"/>
            <a:ext cx="3103133" cy="2658086"/>
          </a:xfrm>
          <a:prstGeom prst="rect">
            <a:avLst/>
          </a:prstGeom>
        </p:spPr>
      </p:pic>
      <p:pic>
        <p:nvPicPr>
          <p:cNvPr id="11" name="Audio 10">
            <a:hlinkClick r:id="" action="ppaction://media"/>
            <a:extLst>
              <a:ext uri="{FF2B5EF4-FFF2-40B4-BE49-F238E27FC236}">
                <a16:creationId xmlns:a16="http://schemas.microsoft.com/office/drawing/2014/main" id="{98874C88-A691-D3A4-5CE6-397D4BEFECA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2600852738"/>
      </p:ext>
    </p:extLst>
  </p:cSld>
  <p:clrMapOvr>
    <a:masterClrMapping/>
  </p:clrMapOvr>
  <mc:AlternateContent xmlns:mc="http://schemas.openxmlformats.org/markup-compatibility/2006" xmlns:p14="http://schemas.microsoft.com/office/powerpoint/2010/main">
    <mc:Choice Requires="p14">
      <p:transition spd="slow" p14:dur="2000" advTm="44067"/>
    </mc:Choice>
    <mc:Fallback xmlns="">
      <p:transition spd="slow" advTm="44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650304" y="2018562"/>
            <a:ext cx="11999349" cy="5734903"/>
          </a:xfrm>
          <a:prstGeom prst="rect">
            <a:avLst/>
          </a:prstGeom>
        </p:spPr>
        <p:txBody>
          <a:bodyPr lIns="0" tIns="0" rIns="0" bIns="0" rtlCol="0" anchor="t">
            <a:spAutoFit/>
          </a:bodyPr>
          <a:lstStyle/>
          <a:p>
            <a:pPr algn="l">
              <a:spcAft>
                <a:spcPts val="150"/>
              </a:spcAft>
            </a:pPr>
            <a:r>
              <a:rPr lang="en-US" sz="3200" dirty="0">
                <a:solidFill>
                  <a:srgbClr val="242424"/>
                </a:solidFill>
                <a:latin typeface="Times New Roman"/>
                <a:ea typeface="Times New Roman"/>
                <a:cs typeface="Times New Roman"/>
                <a:sym typeface="Times New Roman"/>
              </a:rPr>
              <a:t>Office Supplies and Baby Food are popular categories in Europe, contributing to stable revenue streams</a:t>
            </a:r>
          </a:p>
          <a:p>
            <a:pPr algn="l">
              <a:spcAft>
                <a:spcPts val="150"/>
              </a:spcAft>
            </a:pPr>
            <a:endParaRPr lang="en-US" sz="900" dirty="0">
              <a:solidFill>
                <a:srgbClr val="242424"/>
              </a:solidFill>
              <a:latin typeface="Times New Roman"/>
              <a:ea typeface="Times New Roman"/>
              <a:cs typeface="Times New Roman"/>
              <a:sym typeface="Times New Roman"/>
            </a:endParaRPr>
          </a:p>
          <a:p>
            <a:pPr algn="l">
              <a:spcAft>
                <a:spcPts val="150"/>
              </a:spcAft>
            </a:pPr>
            <a:endParaRPr lang="en-US" sz="900" dirty="0">
              <a:solidFill>
                <a:srgbClr val="242424"/>
              </a:solidFill>
              <a:latin typeface="Times New Roman"/>
              <a:ea typeface="Times New Roman"/>
              <a:cs typeface="Times New Roman"/>
              <a:sym typeface="Times New Roman"/>
            </a:endParaRPr>
          </a:p>
          <a:p>
            <a:pPr algn="l">
              <a:spcAft>
                <a:spcPts val="150"/>
              </a:spcAft>
            </a:pPr>
            <a:r>
              <a:rPr lang="en-US" sz="3200" u="sng" dirty="0">
                <a:solidFill>
                  <a:schemeClr val="tx2"/>
                </a:solidFill>
                <a:latin typeface="Times New Roman"/>
                <a:ea typeface="Times New Roman"/>
                <a:cs typeface="Times New Roman"/>
                <a:sym typeface="Times New Roman"/>
              </a:rPr>
              <a:t>Sales Channel Efficiency:</a:t>
            </a:r>
          </a:p>
          <a:p>
            <a:pPr algn="l">
              <a:spcAft>
                <a:spcPts val="150"/>
              </a:spcAft>
            </a:pPr>
            <a:r>
              <a:rPr lang="en-US" sz="3200" dirty="0">
                <a:solidFill>
                  <a:srgbClr val="242424"/>
                </a:solidFill>
                <a:latin typeface="Times New Roman"/>
                <a:ea typeface="Times New Roman"/>
                <a:cs typeface="Times New Roman"/>
                <a:sym typeface="Times New Roman"/>
              </a:rPr>
              <a:t>Online channels dominate in volume, particularly in regions with higher digital penetration, such as Europe and Asia. However, logistical costs slightly reduce profit margins.</a:t>
            </a:r>
          </a:p>
          <a:p>
            <a:pPr algn="l">
              <a:spcAft>
                <a:spcPts val="150"/>
              </a:spcAft>
            </a:pPr>
            <a:r>
              <a:rPr lang="en-US" sz="3200" dirty="0">
                <a:solidFill>
                  <a:srgbClr val="242424"/>
                </a:solidFill>
                <a:latin typeface="Times New Roman"/>
                <a:ea typeface="Times New Roman"/>
                <a:cs typeface="Times New Roman"/>
                <a:sym typeface="Times New Roman"/>
              </a:rPr>
              <a:t>Offline channels, particularly in Sub-Saharan Africa and Central America, show higher profitability per transaction despite lower overall sales volumes.</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4">
              <a:extLst>
                <a:ext uri="{96DAC541-7B7A-43D3-8B79-37D633B846F1}">
                  <asvg:svgBlip xmlns:asvg="http://schemas.microsoft.com/office/drawing/2016/SVG/main" r:embed="rId5"/>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3ACC331-26AB-EAF4-0B3F-394B562F28C1}"/>
              </a:ext>
            </a:extLst>
          </p:cNvPr>
          <p:cNvGrpSpPr/>
          <p:nvPr/>
        </p:nvGrpSpPr>
        <p:grpSpPr>
          <a:xfrm>
            <a:off x="13649653" y="4875408"/>
            <a:ext cx="3958681" cy="3801762"/>
            <a:chOff x="0" y="0"/>
            <a:chExt cx="4282440" cy="3708400"/>
          </a:xfrm>
        </p:grpSpPr>
        <p:sp>
          <p:nvSpPr>
            <p:cNvPr id="11" name="Freeform 14">
              <a:extLst>
                <a:ext uri="{FF2B5EF4-FFF2-40B4-BE49-F238E27FC236}">
                  <a16:creationId xmlns:a16="http://schemas.microsoft.com/office/drawing/2014/main" id="{6A8B9A92-2D04-D6F8-6515-4E1718A8211C}"/>
                </a:ext>
              </a:extLst>
            </p:cNvPr>
            <p:cNvSpPr/>
            <p:nvPr/>
          </p:nvSpPr>
          <p:spPr>
            <a:xfrm>
              <a:off x="0" y="0"/>
              <a:ext cx="4282440" cy="3708400"/>
            </a:xfrm>
            <a:prstGeom prst="ellipse">
              <a:avLst/>
            </a:prstGeom>
            <a:blipFill>
              <a:blip r:embed="rId6"/>
              <a:stretch>
                <a:fillRect l="-26916" r="-26916"/>
              </a:stretch>
            </a:blipFill>
            <a:ln cap="sq">
              <a:noFill/>
              <a:prstDash val="solid"/>
              <a:miter/>
            </a:ln>
          </p:spPr>
          <p:txBody>
            <a:bodyPr/>
            <a:lstStyle/>
            <a:p>
              <a:endParaRPr lang="en-US"/>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7"/>
          <a:stretch>
            <a:fillRect/>
          </a:stretch>
        </p:blipFill>
        <p:spPr>
          <a:xfrm rot="10800000">
            <a:off x="15184867" y="7625568"/>
            <a:ext cx="3103133" cy="2658086"/>
          </a:xfrm>
          <a:prstGeom prst="rect">
            <a:avLst/>
          </a:prstGeom>
        </p:spPr>
      </p:pic>
      <p:pic>
        <p:nvPicPr>
          <p:cNvPr id="17" name="Audio 16">
            <a:hlinkClick r:id="" action="ppaction://media"/>
            <a:extLst>
              <a:ext uri="{FF2B5EF4-FFF2-40B4-BE49-F238E27FC236}">
                <a16:creationId xmlns:a16="http://schemas.microsoft.com/office/drawing/2014/main" id="{F8C7389D-0DCD-6B3C-38C5-4EE6060F6D1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178732226"/>
      </p:ext>
    </p:extLst>
  </p:cSld>
  <p:clrMapOvr>
    <a:masterClrMapping/>
  </p:clrMapOvr>
  <mc:AlternateContent xmlns:mc="http://schemas.openxmlformats.org/markup-compatibility/2006" xmlns:p14="http://schemas.microsoft.com/office/powerpoint/2010/main">
    <mc:Choice Requires="p14">
      <p:transition spd="slow" p14:dur="2000" advTm="27076"/>
    </mc:Choice>
    <mc:Fallback xmlns="">
      <p:transition spd="slow" advTm="27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650304" y="2018562"/>
            <a:ext cx="11999349" cy="7945765"/>
          </a:xfrm>
          <a:prstGeom prst="rect">
            <a:avLst/>
          </a:prstGeom>
        </p:spPr>
        <p:txBody>
          <a:bodyPr lIns="0" tIns="0" rIns="0" bIns="0" rtlCol="0" anchor="t">
            <a:spAutoFit/>
          </a:bodyPr>
          <a:lstStyle/>
          <a:p>
            <a:pPr algn="l">
              <a:spcAft>
                <a:spcPts val="150"/>
              </a:spcAft>
            </a:pPr>
            <a:r>
              <a:rPr lang="en-US" sz="3100" u="sng" dirty="0">
                <a:solidFill>
                  <a:schemeClr val="tx2"/>
                </a:solidFill>
                <a:latin typeface="Times New Roman"/>
                <a:ea typeface="Times New Roman"/>
                <a:cs typeface="Times New Roman"/>
                <a:sym typeface="Times New Roman"/>
              </a:rPr>
              <a:t>Order Priority Impact:</a:t>
            </a:r>
          </a:p>
          <a:p>
            <a:pPr algn="l">
              <a:spcAft>
                <a:spcPts val="150"/>
              </a:spcAft>
            </a:pPr>
            <a:r>
              <a:rPr lang="en-US" sz="3100" dirty="0">
                <a:solidFill>
                  <a:srgbClr val="242424"/>
                </a:solidFill>
                <a:latin typeface="Times New Roman"/>
                <a:ea typeface="Times New Roman"/>
                <a:cs typeface="Times New Roman"/>
                <a:sym typeface="Times New Roman"/>
              </a:rPr>
              <a:t>Critical and High-priority orders generate the highest profit margins, indicating that prioritizing urgent orders can improve profitability despite operational challenges.</a:t>
            </a:r>
          </a:p>
          <a:p>
            <a:pPr algn="l">
              <a:spcAft>
                <a:spcPts val="150"/>
              </a:spcAft>
            </a:pPr>
            <a:r>
              <a:rPr lang="en-US" sz="3100" dirty="0">
                <a:solidFill>
                  <a:srgbClr val="242424"/>
                </a:solidFill>
                <a:latin typeface="Times New Roman"/>
                <a:ea typeface="Times New Roman"/>
                <a:cs typeface="Times New Roman"/>
                <a:sym typeface="Times New Roman"/>
              </a:rPr>
              <a:t>Low-priority orders are more frequent but yield lower profit margins, often associated with bulk and low-cost product categories like Fruits and Vegetables.</a:t>
            </a:r>
          </a:p>
          <a:p>
            <a:pPr algn="l">
              <a:spcAft>
                <a:spcPts val="150"/>
              </a:spcAft>
            </a:pPr>
            <a:endParaRPr lang="en-US" sz="3100" dirty="0">
              <a:solidFill>
                <a:srgbClr val="242424"/>
              </a:solidFill>
              <a:latin typeface="Times New Roman"/>
              <a:ea typeface="Times New Roman"/>
              <a:cs typeface="Times New Roman"/>
              <a:sym typeface="Times New Roman"/>
            </a:endParaRPr>
          </a:p>
          <a:p>
            <a:pPr algn="l">
              <a:spcAft>
                <a:spcPts val="150"/>
              </a:spcAft>
            </a:pPr>
            <a:r>
              <a:rPr lang="en-US" sz="3100" u="sng" dirty="0">
                <a:solidFill>
                  <a:schemeClr val="tx2"/>
                </a:solidFill>
                <a:latin typeface="Times New Roman"/>
                <a:ea typeface="Times New Roman"/>
                <a:cs typeface="Times New Roman"/>
                <a:sym typeface="Times New Roman"/>
              </a:rPr>
              <a:t>Outliers and Anomalies:</a:t>
            </a:r>
          </a:p>
          <a:p>
            <a:pPr algn="l">
              <a:spcAft>
                <a:spcPts val="150"/>
              </a:spcAft>
            </a:pPr>
            <a:r>
              <a:rPr lang="en-US" sz="3100" dirty="0">
                <a:solidFill>
                  <a:srgbClr val="242424"/>
                </a:solidFill>
                <a:latin typeface="Times New Roman"/>
                <a:ea typeface="Times New Roman"/>
                <a:cs typeface="Times New Roman"/>
                <a:sym typeface="Times New Roman"/>
              </a:rPr>
              <a:t>Certain regions, such as Middle East and North Africa, show high profitability in specific categories like Vegetables, despite lower overall sales volumes.</a:t>
            </a:r>
          </a:p>
          <a:p>
            <a:pPr algn="l">
              <a:spcAft>
                <a:spcPts val="150"/>
              </a:spcAft>
            </a:pPr>
            <a:r>
              <a:rPr lang="en-US" sz="3100" dirty="0">
                <a:solidFill>
                  <a:srgbClr val="242424"/>
                </a:solidFill>
                <a:latin typeface="Times New Roman"/>
                <a:ea typeface="Times New Roman"/>
                <a:cs typeface="Times New Roman"/>
                <a:sym typeface="Times New Roman"/>
              </a:rPr>
              <a:t>Products with extremely low unit prices exhibit disproportionately high sales volumes but contribute minimally to total profit.</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4">
              <a:extLst>
                <a:ext uri="{96DAC541-7B7A-43D3-8B79-37D633B846F1}">
                  <asvg:svgBlip xmlns:asvg="http://schemas.microsoft.com/office/drawing/2016/SVG/main" r:embed="rId5"/>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C3D280C-CAD8-2991-F558-EB19F183E8EC}"/>
              </a:ext>
            </a:extLst>
          </p:cNvPr>
          <p:cNvGrpSpPr/>
          <p:nvPr/>
        </p:nvGrpSpPr>
        <p:grpSpPr>
          <a:xfrm>
            <a:off x="13411200" y="4991101"/>
            <a:ext cx="3832050" cy="3726383"/>
            <a:chOff x="0" y="0"/>
            <a:chExt cx="4282440" cy="3708400"/>
          </a:xfrm>
        </p:grpSpPr>
        <p:sp>
          <p:nvSpPr>
            <p:cNvPr id="9" name="Freeform 7">
              <a:extLst>
                <a:ext uri="{FF2B5EF4-FFF2-40B4-BE49-F238E27FC236}">
                  <a16:creationId xmlns:a16="http://schemas.microsoft.com/office/drawing/2014/main" id="{4A8186C2-D65F-58FD-583A-36A49CDBC244}"/>
                </a:ext>
              </a:extLst>
            </p:cNvPr>
            <p:cNvSpPr/>
            <p:nvPr/>
          </p:nvSpPr>
          <p:spPr>
            <a:xfrm>
              <a:off x="0" y="0"/>
              <a:ext cx="4282440" cy="3708400"/>
            </a:xfrm>
            <a:prstGeom prst="ellipse">
              <a:avLst/>
            </a:prstGeom>
            <a:blipFill>
              <a:blip r:embed="rId6"/>
              <a:stretch>
                <a:fillRect l="-19554" r="-19554"/>
              </a:stretch>
            </a:blipFill>
            <a:ln cap="sq">
              <a:noFill/>
              <a:prstDash val="solid"/>
              <a:miter/>
            </a:ln>
          </p:spPr>
          <p:txBody>
            <a:bodyPr/>
            <a:lstStyle/>
            <a:p>
              <a:endParaRPr lang="en-US"/>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7"/>
          <a:stretch>
            <a:fillRect/>
          </a:stretch>
        </p:blipFill>
        <p:spPr>
          <a:xfrm rot="10800000">
            <a:off x="15184867" y="7625568"/>
            <a:ext cx="3103133" cy="2658086"/>
          </a:xfrm>
          <a:prstGeom prst="rect">
            <a:avLst/>
          </a:prstGeom>
        </p:spPr>
      </p:pic>
      <p:pic>
        <p:nvPicPr>
          <p:cNvPr id="20" name="Audio 19">
            <a:hlinkClick r:id="" action="ppaction://media"/>
            <a:extLst>
              <a:ext uri="{FF2B5EF4-FFF2-40B4-BE49-F238E27FC236}">
                <a16:creationId xmlns:a16="http://schemas.microsoft.com/office/drawing/2014/main" id="{72CA4F9C-9633-B6A7-34DB-68458EB4129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3652130292"/>
      </p:ext>
    </p:extLst>
  </p:cSld>
  <p:clrMapOvr>
    <a:masterClrMapping/>
  </p:clrMapOvr>
  <mc:AlternateContent xmlns:mc="http://schemas.openxmlformats.org/markup-compatibility/2006" xmlns:p14="http://schemas.microsoft.com/office/powerpoint/2010/main">
    <mc:Choice Requires="p14">
      <p:transition spd="slow" p14:dur="2000" advTm="27771"/>
    </mc:Choice>
    <mc:Fallback xmlns="">
      <p:transition spd="slow" advTm="27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6666" b="-16666"/>
            </a:stretch>
          </a:blipFill>
        </p:spPr>
      </p:sp>
      <p:sp>
        <p:nvSpPr>
          <p:cNvPr id="3" name="TextBox 3"/>
          <p:cNvSpPr txBox="1"/>
          <p:nvPr/>
        </p:nvSpPr>
        <p:spPr>
          <a:xfrm>
            <a:off x="1723022" y="1280321"/>
            <a:ext cx="11535778" cy="1154162"/>
          </a:xfrm>
          <a:prstGeom prst="rect">
            <a:avLst/>
          </a:prstGeom>
        </p:spPr>
        <p:txBody>
          <a:bodyPr wrap="square" lIns="0" tIns="0" rIns="0" bIns="0" rtlCol="0" anchor="t">
            <a:spAutoFit/>
          </a:bodyPr>
          <a:lstStyle/>
          <a:p>
            <a:pPr algn="l">
              <a:lnSpc>
                <a:spcPts val="9000"/>
              </a:lnSpc>
            </a:pPr>
            <a:r>
              <a:rPr lang="en-US" sz="8000" b="1" dirty="0">
                <a:solidFill>
                  <a:srgbClr val="242424"/>
                </a:solidFill>
                <a:latin typeface="Montserrat Ultra-Bold"/>
                <a:ea typeface="Montserrat Ultra-Bold"/>
                <a:cs typeface="Montserrat Ultra-Bold"/>
                <a:sym typeface="Montserrat Ultra-Bold"/>
              </a:rPr>
              <a:t>METHODOLOGY</a:t>
            </a:r>
          </a:p>
        </p:txBody>
      </p:sp>
      <p:sp>
        <p:nvSpPr>
          <p:cNvPr id="4" name="TextBox 4"/>
          <p:cNvSpPr txBox="1"/>
          <p:nvPr/>
        </p:nvSpPr>
        <p:spPr>
          <a:xfrm>
            <a:off x="1723022" y="2903029"/>
            <a:ext cx="13593178" cy="6165149"/>
          </a:xfrm>
          <a:prstGeom prst="rect">
            <a:avLst/>
          </a:prstGeom>
        </p:spPr>
        <p:txBody>
          <a:bodyPr wrap="square" lIns="0" tIns="0" rIns="0" bIns="0" rtlCol="0" anchor="t">
            <a:spAutoFit/>
          </a:bodyPr>
          <a:lstStyle/>
          <a:p>
            <a:pPr algn="l">
              <a:spcAft>
                <a:spcPts val="130"/>
              </a:spcAft>
            </a:pPr>
            <a:r>
              <a:rPr lang="en-US" sz="3308" dirty="0">
                <a:solidFill>
                  <a:srgbClr val="242424"/>
                </a:solidFill>
                <a:latin typeface="Times New Roman"/>
                <a:ea typeface="Times New Roman"/>
                <a:cs typeface="Times New Roman"/>
                <a:sym typeface="Times New Roman"/>
              </a:rPr>
              <a:t>The study adopts a systematic approach to analyzing the dataset, ensuring accuracy and relevance in deriving insights. The methodology consists of the following steps:</a:t>
            </a:r>
          </a:p>
          <a:p>
            <a:pPr algn="l">
              <a:spcAft>
                <a:spcPts val="130"/>
              </a:spcAft>
            </a:pPr>
            <a:endParaRPr lang="en-US" sz="3308" dirty="0">
              <a:solidFill>
                <a:srgbClr val="242424"/>
              </a:solidFill>
              <a:latin typeface="Times New Roman"/>
              <a:ea typeface="Times New Roman"/>
              <a:cs typeface="Times New Roman"/>
              <a:sym typeface="Times New Roman"/>
            </a:endParaRPr>
          </a:p>
          <a:p>
            <a:pPr algn="l">
              <a:spcAft>
                <a:spcPts val="130"/>
              </a:spcAft>
            </a:pPr>
            <a:r>
              <a:rPr lang="en-US" sz="3308" b="1" dirty="0">
                <a:solidFill>
                  <a:srgbClr val="242424"/>
                </a:solidFill>
                <a:latin typeface="Times New Roman"/>
                <a:ea typeface="Times New Roman"/>
                <a:cs typeface="Times New Roman"/>
                <a:sym typeface="Times New Roman"/>
              </a:rPr>
              <a:t>Data Cleaning &amp; Preprocessing:</a:t>
            </a:r>
            <a:r>
              <a:rPr lang="en-US" sz="3308" dirty="0">
                <a:solidFill>
                  <a:srgbClr val="242424"/>
                </a:solidFill>
                <a:latin typeface="Times New Roman"/>
                <a:ea typeface="Times New Roman"/>
                <a:cs typeface="Times New Roman"/>
                <a:sym typeface="Times New Roman"/>
              </a:rPr>
              <a:t> The dataset is first examined for missing values, duplicates, and inconsistencies. Any erroneous or incomplete entries are rectified or removed to maintain data integrity.</a:t>
            </a:r>
          </a:p>
          <a:p>
            <a:pPr algn="l">
              <a:spcAft>
                <a:spcPts val="130"/>
              </a:spcAft>
            </a:pPr>
            <a:endParaRPr lang="en-US" sz="900" dirty="0">
              <a:solidFill>
                <a:srgbClr val="242424"/>
              </a:solidFill>
              <a:latin typeface="Times New Roman"/>
              <a:ea typeface="Times New Roman"/>
              <a:cs typeface="Times New Roman"/>
              <a:sym typeface="Times New Roman"/>
            </a:endParaRPr>
          </a:p>
          <a:p>
            <a:pPr algn="l">
              <a:spcAft>
                <a:spcPts val="130"/>
              </a:spcAft>
            </a:pPr>
            <a:r>
              <a:rPr lang="en-US" sz="3308" b="1" dirty="0">
                <a:solidFill>
                  <a:srgbClr val="242424"/>
                </a:solidFill>
                <a:latin typeface="Times New Roman"/>
                <a:ea typeface="Times New Roman"/>
                <a:cs typeface="Times New Roman"/>
                <a:sym typeface="Times New Roman"/>
              </a:rPr>
              <a:t>Descriptive Statistical Analysis: </a:t>
            </a:r>
            <a:r>
              <a:rPr lang="en-US" sz="3308" dirty="0">
                <a:solidFill>
                  <a:srgbClr val="242424"/>
                </a:solidFill>
                <a:latin typeface="Times New Roman"/>
                <a:ea typeface="Times New Roman"/>
                <a:cs typeface="Times New Roman"/>
                <a:sym typeface="Times New Roman"/>
              </a:rPr>
              <a:t>This step involves computing key metrics such as mean, median, and standard deviation for revenue, profit, and sales volume to understand the overall distribution and performance.</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grpSp>
        <p:nvGrpSpPr>
          <p:cNvPr id="9" name="Group 9"/>
          <p:cNvGrpSpPr/>
          <p:nvPr/>
        </p:nvGrpSpPr>
        <p:grpSpPr>
          <a:xfrm>
            <a:off x="1224263" y="1360658"/>
            <a:ext cx="261637" cy="993489"/>
            <a:chOff x="0" y="0"/>
            <a:chExt cx="69637" cy="264427"/>
          </a:xfrm>
        </p:grpSpPr>
        <p:sp>
          <p:nvSpPr>
            <p:cNvPr id="10" name="Freeform 10"/>
            <p:cNvSpPr/>
            <p:nvPr/>
          </p:nvSpPr>
          <p:spPr>
            <a:xfrm>
              <a:off x="0" y="0"/>
              <a:ext cx="69637" cy="264427"/>
            </a:xfrm>
            <a:custGeom>
              <a:avLst/>
              <a:gdLst/>
              <a:ahLst/>
              <a:cxnLst/>
              <a:rect l="l" t="t" r="r" b="b"/>
              <a:pathLst>
                <a:path w="69637" h="264427">
                  <a:moveTo>
                    <a:pt x="0" y="0"/>
                  </a:moveTo>
                  <a:lnTo>
                    <a:pt x="69637" y="0"/>
                  </a:lnTo>
                  <a:lnTo>
                    <a:pt x="69637" y="264427"/>
                  </a:lnTo>
                  <a:lnTo>
                    <a:pt x="0" y="264427"/>
                  </a:lnTo>
                  <a:close/>
                </a:path>
              </a:pathLst>
            </a:custGeom>
            <a:solidFill>
              <a:srgbClr val="FFCB11"/>
            </a:solidFill>
          </p:spPr>
        </p:sp>
        <p:sp>
          <p:nvSpPr>
            <p:cNvPr id="11" name="TextBox 11"/>
            <p:cNvSpPr txBox="1"/>
            <p:nvPr/>
          </p:nvSpPr>
          <p:spPr>
            <a:xfrm>
              <a:off x="0" y="38100"/>
              <a:ext cx="69637" cy="226327"/>
            </a:xfrm>
            <a:prstGeom prst="rect">
              <a:avLst/>
            </a:prstGeom>
          </p:spPr>
          <p:txBody>
            <a:bodyPr lIns="22330" tIns="22330" rIns="22330" bIns="22330" rtlCol="0" anchor="ctr"/>
            <a:lstStyle/>
            <a:p>
              <a:pPr algn="ctr">
                <a:lnSpc>
                  <a:spcPts val="1265"/>
                </a:lnSpc>
              </a:pPr>
              <a:endParaRPr/>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5"/>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6">
              <a:extLst>
                <a:ext uri="{96DAC541-7B7A-43D3-8B79-37D633B846F1}">
                  <asvg:svgBlip xmlns:asvg="http://schemas.microsoft.com/office/drawing/2016/SVG/main" r:embed="rId7"/>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7" name="Audio 6">
            <a:hlinkClick r:id="" action="ppaction://media"/>
            <a:extLst>
              <a:ext uri="{FF2B5EF4-FFF2-40B4-BE49-F238E27FC236}">
                <a16:creationId xmlns:a16="http://schemas.microsoft.com/office/drawing/2014/main" id="{A115C7E7-9BFF-ACD3-078F-88620E21CA2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1861808429"/>
      </p:ext>
    </p:extLst>
  </p:cSld>
  <p:clrMapOvr>
    <a:masterClrMapping/>
  </p:clrMapOvr>
  <mc:AlternateContent xmlns:mc="http://schemas.openxmlformats.org/markup-compatibility/2006" xmlns:p14="http://schemas.microsoft.com/office/powerpoint/2010/main">
    <mc:Choice Requires="p14">
      <p:transition spd="slow" p14:dur="2000" advTm="37879"/>
    </mc:Choice>
    <mc:Fallback xmlns="">
      <p:transition spd="slow" advTm="37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76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604763" y="1879883"/>
            <a:ext cx="11999349" cy="7689284"/>
          </a:xfrm>
          <a:prstGeom prst="rect">
            <a:avLst/>
          </a:prstGeom>
        </p:spPr>
        <p:txBody>
          <a:bodyPr lIns="0" tIns="0" rIns="0" bIns="0" rtlCol="0" anchor="t">
            <a:spAutoFit/>
          </a:bodyPr>
          <a:lstStyle/>
          <a:p>
            <a:pPr algn="l"/>
            <a:r>
              <a:rPr lang="en-US" sz="3200" b="1" dirty="0">
                <a:solidFill>
                  <a:srgbClr val="242424"/>
                </a:solidFill>
                <a:latin typeface="Times New Roman"/>
                <a:ea typeface="Times New Roman"/>
                <a:cs typeface="Times New Roman"/>
                <a:sym typeface="Times New Roman"/>
              </a:rPr>
              <a:t>Exploratory Data Analysis (EDA): </a:t>
            </a:r>
            <a:r>
              <a:rPr lang="en-US" sz="3200" dirty="0">
                <a:solidFill>
                  <a:srgbClr val="242424"/>
                </a:solidFill>
                <a:latin typeface="Times New Roman"/>
                <a:ea typeface="Times New Roman"/>
                <a:cs typeface="Times New Roman"/>
                <a:sym typeface="Times New Roman"/>
              </a:rPr>
              <a:t>Initial exploration was performed to understand the distribution of sales, regional performance, and product profitability.</a:t>
            </a:r>
          </a:p>
          <a:p>
            <a:pPr algn="l"/>
            <a:endParaRPr lang="en-US" sz="900" dirty="0">
              <a:solidFill>
                <a:srgbClr val="242424"/>
              </a:solidFill>
              <a:latin typeface="Times New Roman"/>
              <a:ea typeface="Times New Roman"/>
              <a:cs typeface="Times New Roman"/>
              <a:sym typeface="Times New Roman"/>
            </a:endParaRPr>
          </a:p>
          <a:p>
            <a:pPr algn="l"/>
            <a:r>
              <a:rPr lang="en-US" sz="3200" b="1" dirty="0">
                <a:solidFill>
                  <a:srgbClr val="242424"/>
                </a:solidFill>
                <a:latin typeface="Times New Roman"/>
                <a:ea typeface="Times New Roman"/>
                <a:cs typeface="Times New Roman"/>
                <a:sym typeface="Times New Roman"/>
              </a:rPr>
              <a:t>Trend Analysis: </a:t>
            </a:r>
            <a:r>
              <a:rPr lang="en-US" sz="3200" dirty="0">
                <a:solidFill>
                  <a:srgbClr val="242424"/>
                </a:solidFill>
                <a:latin typeface="Times New Roman"/>
                <a:ea typeface="Times New Roman"/>
                <a:cs typeface="Times New Roman"/>
                <a:sym typeface="Times New Roman"/>
              </a:rPr>
              <a:t>Time-based trends are analyzed to identify seasonal fluctuations, peak sales periods, and other patterns influencing sales performance.</a:t>
            </a:r>
          </a:p>
          <a:p>
            <a:pPr algn="l"/>
            <a:endParaRPr lang="en-US" sz="900" dirty="0">
              <a:solidFill>
                <a:srgbClr val="242424"/>
              </a:solidFill>
              <a:latin typeface="Times New Roman"/>
              <a:ea typeface="Times New Roman"/>
              <a:cs typeface="Times New Roman"/>
              <a:sym typeface="Times New Roman"/>
            </a:endParaRPr>
          </a:p>
          <a:p>
            <a:pPr algn="l"/>
            <a:r>
              <a:rPr lang="en-US" sz="3200" b="1" dirty="0">
                <a:solidFill>
                  <a:srgbClr val="242424"/>
                </a:solidFill>
                <a:latin typeface="Times New Roman"/>
                <a:ea typeface="Times New Roman"/>
                <a:cs typeface="Times New Roman"/>
                <a:sym typeface="Times New Roman"/>
              </a:rPr>
              <a:t>Comparative Performance Analysis: </a:t>
            </a:r>
            <a:r>
              <a:rPr lang="en-US" sz="3200" dirty="0">
                <a:solidFill>
                  <a:srgbClr val="242424"/>
                </a:solidFill>
                <a:latin typeface="Times New Roman"/>
                <a:ea typeface="Times New Roman"/>
                <a:cs typeface="Times New Roman"/>
                <a:sym typeface="Times New Roman"/>
              </a:rPr>
              <a:t>The study compares sales performance across various dimensions such as region, product type, and sales channel to determine key drivers of profitability.</a:t>
            </a:r>
          </a:p>
          <a:p>
            <a:pPr algn="l"/>
            <a:endParaRPr lang="en-US" sz="900" dirty="0">
              <a:solidFill>
                <a:srgbClr val="242424"/>
              </a:solidFill>
              <a:latin typeface="Times New Roman"/>
              <a:ea typeface="Times New Roman"/>
              <a:cs typeface="Times New Roman"/>
              <a:sym typeface="Times New Roman"/>
            </a:endParaRPr>
          </a:p>
          <a:p>
            <a:pPr algn="l"/>
            <a:r>
              <a:rPr lang="en-US" sz="3200" b="1" dirty="0">
                <a:solidFill>
                  <a:srgbClr val="242424"/>
                </a:solidFill>
                <a:latin typeface="Times New Roman"/>
                <a:ea typeface="Times New Roman"/>
                <a:cs typeface="Times New Roman"/>
                <a:sym typeface="Times New Roman"/>
              </a:rPr>
              <a:t>Visualization &amp; Interpretation: </a:t>
            </a:r>
            <a:r>
              <a:rPr lang="en-US" sz="3200" dirty="0">
                <a:solidFill>
                  <a:srgbClr val="242424"/>
                </a:solidFill>
                <a:latin typeface="Times New Roman"/>
                <a:ea typeface="Times New Roman"/>
                <a:cs typeface="Times New Roman"/>
                <a:sym typeface="Times New Roman"/>
              </a:rPr>
              <a:t>Data is visualized using charts and graphs to depict revenue trends, profit margins, and regional sales distributions. Insights are drawn from these visualizations to support business decision-making.</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4">
              <a:extLst>
                <a:ext uri="{96DAC541-7B7A-43D3-8B79-37D633B846F1}">
                  <asvg:svgBlip xmlns:asvg="http://schemas.microsoft.com/office/drawing/2016/SVG/main" r:embed="rId5"/>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E545A77-98FA-A42D-4450-8A1F93102AF0}"/>
              </a:ext>
            </a:extLst>
          </p:cNvPr>
          <p:cNvGrpSpPr/>
          <p:nvPr/>
        </p:nvGrpSpPr>
        <p:grpSpPr>
          <a:xfrm>
            <a:off x="13615594" y="4999106"/>
            <a:ext cx="3886200" cy="3659418"/>
            <a:chOff x="0" y="0"/>
            <a:chExt cx="4282440" cy="3708400"/>
          </a:xfrm>
        </p:grpSpPr>
        <p:sp>
          <p:nvSpPr>
            <p:cNvPr id="9" name="Freeform 16">
              <a:extLst>
                <a:ext uri="{FF2B5EF4-FFF2-40B4-BE49-F238E27FC236}">
                  <a16:creationId xmlns:a16="http://schemas.microsoft.com/office/drawing/2014/main" id="{F4493B78-B760-D169-74AD-A4C7A245CF68}"/>
                </a:ext>
              </a:extLst>
            </p:cNvPr>
            <p:cNvSpPr/>
            <p:nvPr/>
          </p:nvSpPr>
          <p:spPr>
            <a:xfrm>
              <a:off x="0" y="0"/>
              <a:ext cx="4282440" cy="3708400"/>
            </a:xfrm>
            <a:prstGeom prst="ellipse">
              <a:avLst/>
            </a:prstGeom>
            <a:blipFill>
              <a:blip r:embed="rId6"/>
              <a:stretch>
                <a:fillRect l="-14865" r="-14865"/>
              </a:stretch>
            </a:blipFill>
            <a:ln cap="sq">
              <a:noFill/>
              <a:prstDash val="solid"/>
              <a:miter/>
            </a:ln>
          </p:spPr>
          <p:txBody>
            <a:bodyPr/>
            <a:lstStyle/>
            <a:p>
              <a:endParaRPr lang="en-US"/>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7"/>
          <a:stretch>
            <a:fillRect/>
          </a:stretch>
        </p:blipFill>
        <p:spPr>
          <a:xfrm rot="10800000">
            <a:off x="15208875" y="7628914"/>
            <a:ext cx="3103133" cy="2658086"/>
          </a:xfrm>
          <a:prstGeom prst="rect">
            <a:avLst/>
          </a:prstGeom>
        </p:spPr>
      </p:pic>
      <p:pic>
        <p:nvPicPr>
          <p:cNvPr id="15" name="Audio 14">
            <a:hlinkClick r:id="" action="ppaction://media"/>
            <a:extLst>
              <a:ext uri="{FF2B5EF4-FFF2-40B4-BE49-F238E27FC236}">
                <a16:creationId xmlns:a16="http://schemas.microsoft.com/office/drawing/2014/main" id="{AC0A49DD-916D-0AA8-FB41-9BE73D7031E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1640164178"/>
      </p:ext>
    </p:extLst>
  </p:cSld>
  <p:clrMapOvr>
    <a:masterClrMapping/>
  </p:clrMapOvr>
  <mc:AlternateContent xmlns:mc="http://schemas.openxmlformats.org/markup-compatibility/2006" xmlns:p14="http://schemas.microsoft.com/office/powerpoint/2010/main">
    <mc:Choice Requires="p14">
      <p:transition spd="slow" p14:dur="2000" advTm="47669"/>
    </mc:Choice>
    <mc:Fallback xmlns="">
      <p:transition spd="slow" advTm="47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6666" b="-16666"/>
            </a:stretch>
          </a:blipFill>
        </p:spPr>
      </p:sp>
      <p:sp>
        <p:nvSpPr>
          <p:cNvPr id="3" name="TextBox 3"/>
          <p:cNvSpPr txBox="1"/>
          <p:nvPr/>
        </p:nvSpPr>
        <p:spPr>
          <a:xfrm>
            <a:off x="1723022" y="1280321"/>
            <a:ext cx="11535778" cy="1154162"/>
          </a:xfrm>
          <a:prstGeom prst="rect">
            <a:avLst/>
          </a:prstGeom>
        </p:spPr>
        <p:txBody>
          <a:bodyPr wrap="square" lIns="0" tIns="0" rIns="0" bIns="0" rtlCol="0" anchor="t">
            <a:spAutoFit/>
          </a:bodyPr>
          <a:lstStyle/>
          <a:p>
            <a:pPr algn="l">
              <a:lnSpc>
                <a:spcPts val="9000"/>
              </a:lnSpc>
            </a:pPr>
            <a:r>
              <a:rPr lang="en-US" sz="8000" b="1" dirty="0">
                <a:solidFill>
                  <a:srgbClr val="242424"/>
                </a:solidFill>
                <a:latin typeface="Montserrat Ultra-Bold"/>
                <a:ea typeface="Montserrat Ultra-Bold"/>
                <a:cs typeface="Montserrat Ultra-Bold"/>
                <a:sym typeface="Montserrat Ultra-Bold"/>
              </a:rPr>
              <a:t>RESULT</a:t>
            </a:r>
          </a:p>
        </p:txBody>
      </p:sp>
      <p:sp>
        <p:nvSpPr>
          <p:cNvPr id="4" name="TextBox 4"/>
          <p:cNvSpPr txBox="1"/>
          <p:nvPr/>
        </p:nvSpPr>
        <p:spPr>
          <a:xfrm>
            <a:off x="1723022" y="2903029"/>
            <a:ext cx="13593178" cy="5668924"/>
          </a:xfrm>
          <a:prstGeom prst="rect">
            <a:avLst/>
          </a:prstGeom>
        </p:spPr>
        <p:txBody>
          <a:bodyPr wrap="square" lIns="0" tIns="0" rIns="0" bIns="0" rtlCol="0" anchor="t">
            <a:spAutoFit/>
          </a:bodyPr>
          <a:lstStyle/>
          <a:p>
            <a:pPr algn="l">
              <a:spcAft>
                <a:spcPts val="130"/>
              </a:spcAft>
            </a:pPr>
            <a:r>
              <a:rPr lang="en-US" sz="3308" dirty="0">
                <a:solidFill>
                  <a:srgbClr val="242424"/>
                </a:solidFill>
                <a:latin typeface="Times New Roman"/>
                <a:ea typeface="Times New Roman"/>
                <a:cs typeface="Times New Roman"/>
                <a:sym typeface="Times New Roman"/>
              </a:rPr>
              <a:t>The analysis yielded significant insights into the global sales dataset, highlighting trends, performance drivers, and opportunities for improvement:</a:t>
            </a:r>
          </a:p>
          <a:p>
            <a:pPr algn="l">
              <a:spcAft>
                <a:spcPts val="130"/>
              </a:spcAft>
            </a:pPr>
            <a:endParaRPr lang="en-US" sz="3308" dirty="0">
              <a:solidFill>
                <a:srgbClr val="242424"/>
              </a:solidFill>
              <a:latin typeface="Times New Roman"/>
              <a:ea typeface="Times New Roman"/>
              <a:cs typeface="Times New Roman"/>
              <a:sym typeface="Times New Roman"/>
            </a:endParaRPr>
          </a:p>
          <a:p>
            <a:pPr algn="l">
              <a:spcAft>
                <a:spcPts val="130"/>
              </a:spcAft>
            </a:pPr>
            <a:r>
              <a:rPr lang="en-US" sz="3308" b="1" dirty="0">
                <a:solidFill>
                  <a:srgbClr val="242424"/>
                </a:solidFill>
                <a:latin typeface="Times New Roman"/>
                <a:ea typeface="Times New Roman"/>
                <a:cs typeface="Times New Roman"/>
                <a:sym typeface="Times New Roman"/>
              </a:rPr>
              <a:t>1. Regional Sales Performance</a:t>
            </a:r>
          </a:p>
          <a:p>
            <a:pPr algn="l">
              <a:spcAft>
                <a:spcPts val="130"/>
              </a:spcAft>
            </a:pPr>
            <a:r>
              <a:rPr lang="en-US" sz="3308" i="1" u="sng" dirty="0">
                <a:solidFill>
                  <a:schemeClr val="tx2"/>
                </a:solidFill>
                <a:latin typeface="Times New Roman"/>
                <a:ea typeface="Times New Roman"/>
                <a:cs typeface="Times New Roman"/>
                <a:sym typeface="Times New Roman"/>
              </a:rPr>
              <a:t>Sub-Saharan Africa</a:t>
            </a:r>
            <a:r>
              <a:rPr lang="en-US" sz="3308" dirty="0">
                <a:solidFill>
                  <a:schemeClr val="tx2"/>
                </a:solidFill>
                <a:latin typeface="Times New Roman"/>
                <a:ea typeface="Times New Roman"/>
                <a:cs typeface="Times New Roman"/>
                <a:sym typeface="Times New Roman"/>
              </a:rPr>
              <a:t>: </a:t>
            </a:r>
            <a:r>
              <a:rPr lang="en-US" sz="3308" dirty="0">
                <a:solidFill>
                  <a:srgbClr val="242424"/>
                </a:solidFill>
                <a:latin typeface="Times New Roman"/>
                <a:ea typeface="Times New Roman"/>
                <a:cs typeface="Times New Roman"/>
                <a:sym typeface="Times New Roman"/>
              </a:rPr>
              <a:t>Contributed approximately 26% of total sales, with significant sales in household items (35% of regional sales) and cosmetics (20% of regional sales).</a:t>
            </a:r>
          </a:p>
          <a:p>
            <a:pPr algn="l">
              <a:spcAft>
                <a:spcPts val="130"/>
              </a:spcAft>
            </a:pPr>
            <a:endParaRPr lang="en-US" sz="900" dirty="0">
              <a:solidFill>
                <a:srgbClr val="242424"/>
              </a:solidFill>
              <a:latin typeface="Times New Roman"/>
              <a:ea typeface="Times New Roman"/>
              <a:cs typeface="Times New Roman"/>
              <a:sym typeface="Times New Roman"/>
            </a:endParaRPr>
          </a:p>
          <a:p>
            <a:pPr algn="l">
              <a:spcAft>
                <a:spcPts val="130"/>
              </a:spcAft>
            </a:pPr>
            <a:r>
              <a:rPr lang="en-US" sz="3308" i="1" u="sng" dirty="0">
                <a:solidFill>
                  <a:schemeClr val="tx2"/>
                </a:solidFill>
                <a:latin typeface="Times New Roman"/>
                <a:ea typeface="Times New Roman"/>
                <a:cs typeface="Times New Roman"/>
                <a:sym typeface="Times New Roman"/>
              </a:rPr>
              <a:t>Europe:</a:t>
            </a:r>
            <a:r>
              <a:rPr lang="en-US" sz="3308" dirty="0">
                <a:solidFill>
                  <a:schemeClr val="tx2"/>
                </a:solidFill>
                <a:latin typeface="Times New Roman"/>
                <a:ea typeface="Times New Roman"/>
                <a:cs typeface="Times New Roman"/>
                <a:sym typeface="Times New Roman"/>
              </a:rPr>
              <a:t> </a:t>
            </a:r>
            <a:r>
              <a:rPr lang="en-US" sz="3308" dirty="0">
                <a:solidFill>
                  <a:srgbClr val="242424"/>
                </a:solidFill>
                <a:latin typeface="Times New Roman"/>
                <a:ea typeface="Times New Roman"/>
                <a:cs typeface="Times New Roman"/>
                <a:sym typeface="Times New Roman"/>
              </a:rPr>
              <a:t>Accounted for 26% of total sales, with baby food making up 40% of regional sales and office supplies contributing 30%.</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grpSp>
        <p:nvGrpSpPr>
          <p:cNvPr id="9" name="Group 9"/>
          <p:cNvGrpSpPr/>
          <p:nvPr/>
        </p:nvGrpSpPr>
        <p:grpSpPr>
          <a:xfrm>
            <a:off x="1224263" y="1360658"/>
            <a:ext cx="261637" cy="993489"/>
            <a:chOff x="0" y="0"/>
            <a:chExt cx="69637" cy="264427"/>
          </a:xfrm>
        </p:grpSpPr>
        <p:sp>
          <p:nvSpPr>
            <p:cNvPr id="10" name="Freeform 10"/>
            <p:cNvSpPr/>
            <p:nvPr/>
          </p:nvSpPr>
          <p:spPr>
            <a:xfrm>
              <a:off x="0" y="0"/>
              <a:ext cx="69637" cy="264427"/>
            </a:xfrm>
            <a:custGeom>
              <a:avLst/>
              <a:gdLst/>
              <a:ahLst/>
              <a:cxnLst/>
              <a:rect l="l" t="t" r="r" b="b"/>
              <a:pathLst>
                <a:path w="69637" h="264427">
                  <a:moveTo>
                    <a:pt x="0" y="0"/>
                  </a:moveTo>
                  <a:lnTo>
                    <a:pt x="69637" y="0"/>
                  </a:lnTo>
                  <a:lnTo>
                    <a:pt x="69637" y="264427"/>
                  </a:lnTo>
                  <a:lnTo>
                    <a:pt x="0" y="264427"/>
                  </a:lnTo>
                  <a:close/>
                </a:path>
              </a:pathLst>
            </a:custGeom>
            <a:solidFill>
              <a:srgbClr val="FFCB11"/>
            </a:solidFill>
          </p:spPr>
        </p:sp>
        <p:sp>
          <p:nvSpPr>
            <p:cNvPr id="11" name="TextBox 11"/>
            <p:cNvSpPr txBox="1"/>
            <p:nvPr/>
          </p:nvSpPr>
          <p:spPr>
            <a:xfrm>
              <a:off x="0" y="38100"/>
              <a:ext cx="69637" cy="226327"/>
            </a:xfrm>
            <a:prstGeom prst="rect">
              <a:avLst/>
            </a:prstGeom>
          </p:spPr>
          <p:txBody>
            <a:bodyPr lIns="22330" tIns="22330" rIns="22330" bIns="22330" rtlCol="0" anchor="ctr"/>
            <a:lstStyle/>
            <a:p>
              <a:pPr algn="ctr">
                <a:lnSpc>
                  <a:spcPts val="1265"/>
                </a:lnSpc>
              </a:pPr>
              <a:endParaRPr/>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5"/>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6">
              <a:extLst>
                <a:ext uri="{96DAC541-7B7A-43D3-8B79-37D633B846F1}">
                  <asvg:svgBlip xmlns:asvg="http://schemas.microsoft.com/office/drawing/2016/SVG/main" r:embed="rId7"/>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5" name="Audio 4">
            <a:hlinkClick r:id="" action="ppaction://media"/>
            <a:extLst>
              <a:ext uri="{FF2B5EF4-FFF2-40B4-BE49-F238E27FC236}">
                <a16:creationId xmlns:a16="http://schemas.microsoft.com/office/drawing/2014/main" id="{72F8302E-09C1-DB2C-25AD-B6C1AEFBAD2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1864025733"/>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6" y="3245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2069926" y="2092015"/>
            <a:ext cx="11999349" cy="1795363"/>
          </a:xfrm>
          <a:prstGeom prst="rect">
            <a:avLst/>
          </a:prstGeom>
        </p:spPr>
        <p:txBody>
          <a:bodyPr lIns="0" tIns="0" rIns="0" bIns="0" rtlCol="0" anchor="t">
            <a:spAutoFit/>
          </a:bodyPr>
          <a:lstStyle/>
          <a:p>
            <a:pPr algn="l">
              <a:lnSpc>
                <a:spcPts val="3639"/>
              </a:lnSpc>
            </a:pPr>
            <a:r>
              <a:rPr lang="en-US" sz="3308" i="1" u="sng" dirty="0">
                <a:solidFill>
                  <a:schemeClr val="tx2"/>
                </a:solidFill>
                <a:latin typeface="Times New Roman"/>
                <a:ea typeface="Times New Roman"/>
                <a:cs typeface="Times New Roman"/>
                <a:sym typeface="Times New Roman"/>
              </a:rPr>
              <a:t>Asia:</a:t>
            </a:r>
            <a:r>
              <a:rPr lang="en-US" sz="3308" dirty="0">
                <a:solidFill>
                  <a:schemeClr val="tx2"/>
                </a:solidFill>
                <a:latin typeface="Times New Roman"/>
                <a:ea typeface="Times New Roman"/>
                <a:cs typeface="Times New Roman"/>
                <a:sym typeface="Times New Roman"/>
              </a:rPr>
              <a:t> </a:t>
            </a:r>
            <a:r>
              <a:rPr lang="en-US" sz="3308" dirty="0">
                <a:solidFill>
                  <a:srgbClr val="242424"/>
                </a:solidFill>
                <a:latin typeface="Times New Roman"/>
                <a:ea typeface="Times New Roman"/>
                <a:cs typeface="Times New Roman"/>
                <a:sym typeface="Times New Roman"/>
              </a:rPr>
              <a:t>Represented 15% of total sales, with metal products and cosmetics each contributing around 35% of regional sales.</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4"/>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5">
              <a:extLst>
                <a:ext uri="{96DAC541-7B7A-43D3-8B79-37D633B846F1}">
                  <asvg:svgBlip xmlns:asvg="http://schemas.microsoft.com/office/drawing/2016/SVG/main" r:embed="rId6"/>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7">
            <a:extLst>
              <a:ext uri="{FF2B5EF4-FFF2-40B4-BE49-F238E27FC236}">
                <a16:creationId xmlns:a16="http://schemas.microsoft.com/office/drawing/2014/main" id="{8B7EA990-142E-F9AC-F134-6608EF126214}"/>
              </a:ext>
            </a:extLst>
          </p:cNvPr>
          <p:cNvSpPr/>
          <p:nvPr/>
        </p:nvSpPr>
        <p:spPr>
          <a:xfrm>
            <a:off x="4876800" y="3769617"/>
            <a:ext cx="8097223" cy="4391594"/>
          </a:xfrm>
          <a:custGeom>
            <a:avLst/>
            <a:gdLst/>
            <a:ahLst/>
            <a:cxnLst/>
            <a:rect l="l" t="t" r="r" b="b"/>
            <a:pathLst>
              <a:path w="9031645" h="5217484">
                <a:moveTo>
                  <a:pt x="0" y="0"/>
                </a:moveTo>
                <a:lnTo>
                  <a:pt x="9031646" y="0"/>
                </a:lnTo>
                <a:lnTo>
                  <a:pt x="9031646" y="5217484"/>
                </a:lnTo>
                <a:lnTo>
                  <a:pt x="0" y="5217484"/>
                </a:lnTo>
                <a:lnTo>
                  <a:pt x="0" y="0"/>
                </a:lnTo>
                <a:close/>
              </a:path>
            </a:pathLst>
          </a:custGeom>
          <a:blipFill>
            <a:blip r:embed="rId7"/>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pic>
        <p:nvPicPr>
          <p:cNvPr id="11" name="Audio 10">
            <a:hlinkClick r:id="" action="ppaction://media"/>
            <a:extLst>
              <a:ext uri="{FF2B5EF4-FFF2-40B4-BE49-F238E27FC236}">
                <a16:creationId xmlns:a16="http://schemas.microsoft.com/office/drawing/2014/main" id="{F66B784B-D6DC-4A88-63D1-B08CB643518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2158527279"/>
      </p:ext>
    </p:extLst>
  </p:cSld>
  <p:clrMapOvr>
    <a:masterClrMapping/>
  </p:clrMapOvr>
  <mc:AlternateContent xmlns:mc="http://schemas.openxmlformats.org/markup-compatibility/2006" xmlns:p14="http://schemas.microsoft.com/office/powerpoint/2010/main">
    <mc:Choice Requires="p14">
      <p:transition spd="slow" p14:dur="2000" advTm="18953"/>
    </mc:Choice>
    <mc:Fallback xmlns="">
      <p:transition spd="slow" advTm="18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6" y="3245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461229" y="1853857"/>
            <a:ext cx="9663972" cy="7689284"/>
          </a:xfrm>
          <a:prstGeom prst="rect">
            <a:avLst/>
          </a:prstGeom>
        </p:spPr>
        <p:txBody>
          <a:bodyPr wrap="square" lIns="0" tIns="0" rIns="0" bIns="0" rtlCol="0" anchor="t">
            <a:spAutoFit/>
          </a:bodyPr>
          <a:lstStyle/>
          <a:p>
            <a:pPr algn="l"/>
            <a:r>
              <a:rPr lang="en-US" sz="3200" b="1" dirty="0">
                <a:solidFill>
                  <a:srgbClr val="242424"/>
                </a:solidFill>
                <a:latin typeface="Times New Roman"/>
                <a:ea typeface="Times New Roman"/>
                <a:cs typeface="Times New Roman"/>
                <a:sym typeface="Times New Roman"/>
              </a:rPr>
              <a:t>2. Product Category Analysis</a:t>
            </a:r>
          </a:p>
          <a:p>
            <a:pPr algn="l"/>
            <a:r>
              <a:rPr lang="en-US" sz="3200" dirty="0">
                <a:solidFill>
                  <a:srgbClr val="242424"/>
                </a:solidFill>
                <a:latin typeface="Times New Roman"/>
                <a:ea typeface="Times New Roman"/>
                <a:cs typeface="Times New Roman"/>
                <a:sym typeface="Times New Roman"/>
              </a:rPr>
              <a:t>High-margin products such as Cosmetics and Personal Care consistently outperform other categories in profitability. </a:t>
            </a:r>
          </a:p>
          <a:p>
            <a:pPr algn="l"/>
            <a:endParaRPr lang="en-US" sz="900" dirty="0">
              <a:solidFill>
                <a:srgbClr val="242424"/>
              </a:solidFill>
              <a:latin typeface="Times New Roman"/>
              <a:ea typeface="Times New Roman"/>
              <a:cs typeface="Times New Roman"/>
              <a:sym typeface="Times New Roman"/>
            </a:endParaRPr>
          </a:p>
          <a:p>
            <a:pPr algn="l"/>
            <a:r>
              <a:rPr lang="en-US" sz="3200" i="1" u="sng" dirty="0">
                <a:solidFill>
                  <a:schemeClr val="tx2"/>
                </a:solidFill>
                <a:latin typeface="Times New Roman"/>
                <a:ea typeface="Times New Roman"/>
                <a:cs typeface="Times New Roman"/>
                <a:sym typeface="Times New Roman"/>
              </a:rPr>
              <a:t>Household Items</a:t>
            </a:r>
            <a:r>
              <a:rPr lang="en-US" sz="3200" i="1" dirty="0">
                <a:solidFill>
                  <a:schemeClr val="tx2"/>
                </a:solidFill>
                <a:latin typeface="Times New Roman"/>
                <a:ea typeface="Times New Roman"/>
                <a:cs typeface="Times New Roman"/>
                <a:sym typeface="Times New Roman"/>
              </a:rPr>
              <a:t>: </a:t>
            </a:r>
            <a:r>
              <a:rPr lang="en-US" sz="3200" dirty="0">
                <a:solidFill>
                  <a:srgbClr val="242424"/>
                </a:solidFill>
                <a:latin typeface="Times New Roman"/>
                <a:ea typeface="Times New Roman"/>
                <a:cs typeface="Times New Roman"/>
                <a:sym typeface="Times New Roman"/>
              </a:rPr>
              <a:t>Generated $50 million in revenue, accounting for 30% of total sales, but with a profit margin of only 15%.</a:t>
            </a:r>
          </a:p>
          <a:p>
            <a:pPr algn="l"/>
            <a:endParaRPr lang="en-US" sz="900" dirty="0">
              <a:solidFill>
                <a:srgbClr val="242424"/>
              </a:solidFill>
              <a:latin typeface="Times New Roman"/>
              <a:ea typeface="Times New Roman"/>
              <a:cs typeface="Times New Roman"/>
              <a:sym typeface="Times New Roman"/>
            </a:endParaRPr>
          </a:p>
          <a:p>
            <a:pPr algn="l"/>
            <a:r>
              <a:rPr lang="en-US" sz="3200" i="1" u="sng" dirty="0">
                <a:solidFill>
                  <a:schemeClr val="tx2"/>
                </a:solidFill>
                <a:latin typeface="Times New Roman"/>
                <a:ea typeface="Times New Roman"/>
                <a:cs typeface="Times New Roman"/>
                <a:sym typeface="Times New Roman"/>
              </a:rPr>
              <a:t>Cosmetics:</a:t>
            </a:r>
            <a:r>
              <a:rPr lang="en-US" sz="3200" dirty="0">
                <a:solidFill>
                  <a:schemeClr val="tx2"/>
                </a:solidFill>
                <a:latin typeface="Times New Roman"/>
                <a:ea typeface="Times New Roman"/>
                <a:cs typeface="Times New Roman"/>
                <a:sym typeface="Times New Roman"/>
              </a:rPr>
              <a:t> </a:t>
            </a:r>
            <a:r>
              <a:rPr lang="en-US" sz="3200" dirty="0">
                <a:solidFill>
                  <a:srgbClr val="242424"/>
                </a:solidFill>
                <a:latin typeface="Times New Roman"/>
                <a:ea typeface="Times New Roman"/>
                <a:cs typeface="Times New Roman"/>
                <a:sym typeface="Times New Roman"/>
              </a:rPr>
              <a:t>Generated $70 million in revenue, representing 40% of total sales, with a high profit margin of 35%.</a:t>
            </a:r>
          </a:p>
          <a:p>
            <a:pPr algn="l"/>
            <a:endParaRPr lang="en-US" sz="900" dirty="0">
              <a:solidFill>
                <a:srgbClr val="242424"/>
              </a:solidFill>
              <a:latin typeface="Times New Roman"/>
              <a:ea typeface="Times New Roman"/>
              <a:cs typeface="Times New Roman"/>
              <a:sym typeface="Times New Roman"/>
            </a:endParaRPr>
          </a:p>
          <a:p>
            <a:pPr algn="l"/>
            <a:r>
              <a:rPr lang="en-US" sz="3200" i="1" u="sng" dirty="0">
                <a:solidFill>
                  <a:schemeClr val="tx2"/>
                </a:solidFill>
                <a:latin typeface="Times New Roman"/>
                <a:ea typeface="Times New Roman"/>
                <a:cs typeface="Times New Roman"/>
                <a:sym typeface="Times New Roman"/>
              </a:rPr>
              <a:t>Baby Food</a:t>
            </a:r>
            <a:r>
              <a:rPr lang="en-US" sz="3200" dirty="0">
                <a:solidFill>
                  <a:srgbClr val="242424"/>
                </a:solidFill>
                <a:latin typeface="Times New Roman"/>
                <a:ea typeface="Times New Roman"/>
                <a:cs typeface="Times New Roman"/>
                <a:sym typeface="Times New Roman"/>
              </a:rPr>
              <a:t>: Generated $30 million in revenue, accounting for 20% of total sales, with a profit margin of 25%.</a:t>
            </a:r>
          </a:p>
          <a:p>
            <a:pPr algn="l"/>
            <a:r>
              <a:rPr lang="en-US" sz="3200" dirty="0">
                <a:solidFill>
                  <a:srgbClr val="242424"/>
                </a:solidFill>
                <a:latin typeface="Times New Roman"/>
                <a:ea typeface="Times New Roman"/>
                <a:cs typeface="Times New Roman"/>
                <a:sym typeface="Times New Roman"/>
              </a:rPr>
              <a:t>Office Supplies maintain steady demand, particularly in Europe and North America.</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4"/>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5">
              <a:extLst>
                <a:ext uri="{96DAC541-7B7A-43D3-8B79-37D633B846F1}">
                  <asvg:svgBlip xmlns:asvg="http://schemas.microsoft.com/office/drawing/2016/SVG/main" r:embed="rId6"/>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7">
            <a:extLst>
              <a:ext uri="{FF2B5EF4-FFF2-40B4-BE49-F238E27FC236}">
                <a16:creationId xmlns:a16="http://schemas.microsoft.com/office/drawing/2014/main" id="{8B2AC479-2D03-5E33-6A55-839097072880}"/>
              </a:ext>
            </a:extLst>
          </p:cNvPr>
          <p:cNvSpPr/>
          <p:nvPr/>
        </p:nvSpPr>
        <p:spPr>
          <a:xfrm>
            <a:off x="11626763" y="2649428"/>
            <a:ext cx="6172201" cy="4707502"/>
          </a:xfrm>
          <a:custGeom>
            <a:avLst/>
            <a:gdLst/>
            <a:ahLst/>
            <a:cxnLst/>
            <a:rect l="l" t="t" r="r" b="b"/>
            <a:pathLst>
              <a:path w="9473700" h="5362176">
                <a:moveTo>
                  <a:pt x="0" y="0"/>
                </a:moveTo>
                <a:lnTo>
                  <a:pt x="9473700" y="0"/>
                </a:lnTo>
                <a:lnTo>
                  <a:pt x="9473700" y="5362176"/>
                </a:lnTo>
                <a:lnTo>
                  <a:pt x="0" y="5362176"/>
                </a:lnTo>
                <a:lnTo>
                  <a:pt x="0" y="0"/>
                </a:lnTo>
                <a:close/>
              </a:path>
            </a:pathLst>
          </a:custGeom>
          <a:blipFill>
            <a:blip r:embed="rId7"/>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pic>
        <p:nvPicPr>
          <p:cNvPr id="11" name="Audio 10">
            <a:hlinkClick r:id="" action="ppaction://media"/>
            <a:extLst>
              <a:ext uri="{FF2B5EF4-FFF2-40B4-BE49-F238E27FC236}">
                <a16:creationId xmlns:a16="http://schemas.microsoft.com/office/drawing/2014/main" id="{98B897AD-D771-B496-B28A-73ED0D8C4C9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3176785307"/>
      </p:ext>
    </p:extLst>
  </p:cSld>
  <p:clrMapOvr>
    <a:masterClrMapping/>
  </p:clrMapOvr>
  <mc:AlternateContent xmlns:mc="http://schemas.openxmlformats.org/markup-compatibility/2006" xmlns:p14="http://schemas.microsoft.com/office/powerpoint/2010/main">
    <mc:Choice Requires="p14">
      <p:transition spd="slow" p14:dur="2000" advTm="50653"/>
    </mc:Choice>
    <mc:Fallback xmlns="">
      <p:transition spd="slow" advTm="50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921" y="3245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546964" y="2230631"/>
            <a:ext cx="8978171" cy="5023106"/>
          </a:xfrm>
          <a:prstGeom prst="rect">
            <a:avLst/>
          </a:prstGeom>
        </p:spPr>
        <p:txBody>
          <a:bodyPr wrap="square" lIns="0" tIns="0" rIns="0" bIns="0" rtlCol="0" anchor="t">
            <a:spAutoFit/>
          </a:bodyPr>
          <a:lstStyle/>
          <a:p>
            <a:pPr algn="l"/>
            <a:r>
              <a:rPr lang="en-US" sz="3200" b="1" dirty="0">
                <a:solidFill>
                  <a:srgbClr val="242424"/>
                </a:solidFill>
                <a:latin typeface="Times New Roman"/>
                <a:ea typeface="Times New Roman"/>
                <a:cs typeface="Times New Roman"/>
                <a:sym typeface="Times New Roman"/>
              </a:rPr>
              <a:t>3. Sales Channel Efficiency</a:t>
            </a:r>
          </a:p>
          <a:p>
            <a:pPr algn="l"/>
            <a:r>
              <a:rPr lang="en-US" sz="3200" i="1" u="sng" dirty="0">
                <a:solidFill>
                  <a:schemeClr val="tx2"/>
                </a:solidFill>
                <a:latin typeface="Times New Roman"/>
                <a:ea typeface="Times New Roman"/>
                <a:cs typeface="Times New Roman"/>
                <a:sym typeface="Times New Roman"/>
              </a:rPr>
              <a:t>Online Sales: </a:t>
            </a:r>
            <a:r>
              <a:rPr lang="en-US" sz="3200" dirty="0">
                <a:solidFill>
                  <a:srgbClr val="242424"/>
                </a:solidFill>
                <a:latin typeface="Times New Roman"/>
                <a:ea typeface="Times New Roman"/>
                <a:cs typeface="Times New Roman"/>
                <a:sym typeface="Times New Roman"/>
              </a:rPr>
              <a:t>100% of sales were conducted online, with an average conversion rate of 5% and an average customer acquisition cost of $20.</a:t>
            </a:r>
          </a:p>
          <a:p>
            <a:pPr algn="l"/>
            <a:endParaRPr lang="en-US" sz="900" dirty="0">
              <a:solidFill>
                <a:srgbClr val="242424"/>
              </a:solidFill>
              <a:latin typeface="Times New Roman"/>
              <a:ea typeface="Times New Roman"/>
              <a:cs typeface="Times New Roman"/>
              <a:sym typeface="Times New Roman"/>
            </a:endParaRPr>
          </a:p>
          <a:p>
            <a:pPr algn="l"/>
            <a:r>
              <a:rPr lang="en-US" sz="3200" i="1" u="sng" dirty="0">
                <a:solidFill>
                  <a:schemeClr val="tx2"/>
                </a:solidFill>
                <a:latin typeface="Times New Roman"/>
                <a:ea typeface="Times New Roman"/>
                <a:cs typeface="Times New Roman"/>
                <a:sym typeface="Times New Roman"/>
              </a:rPr>
              <a:t>Offline Sales</a:t>
            </a:r>
            <a:r>
              <a:rPr lang="en-US" sz="3200" dirty="0">
                <a:solidFill>
                  <a:srgbClr val="242424"/>
                </a:solidFill>
                <a:latin typeface="Times New Roman"/>
                <a:ea typeface="Times New Roman"/>
                <a:cs typeface="Times New Roman"/>
                <a:sym typeface="Times New Roman"/>
              </a:rPr>
              <a:t>: Offline channels exhibit higher profit per transaction due to reduced operational complexities, especially in regions like Sub-Saharan Africa.</a:t>
            </a:r>
          </a:p>
          <a:p>
            <a:pPr algn="l"/>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4"/>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5">
              <a:extLst>
                <a:ext uri="{96DAC541-7B7A-43D3-8B79-37D633B846F1}">
                  <asvg:svgBlip xmlns:asvg="http://schemas.microsoft.com/office/drawing/2016/SVG/main" r:embed="rId6"/>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21921" y="9738610"/>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43842" y="9563099"/>
            <a:ext cx="4997221" cy="936342"/>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7">
            <a:extLst>
              <a:ext uri="{FF2B5EF4-FFF2-40B4-BE49-F238E27FC236}">
                <a16:creationId xmlns:a16="http://schemas.microsoft.com/office/drawing/2014/main" id="{CEE035A4-6E1E-AA97-87F8-77D91FF52F0D}"/>
              </a:ext>
            </a:extLst>
          </p:cNvPr>
          <p:cNvSpPr/>
          <p:nvPr/>
        </p:nvSpPr>
        <p:spPr>
          <a:xfrm>
            <a:off x="11358045" y="2661432"/>
            <a:ext cx="6073036" cy="4423610"/>
          </a:xfrm>
          <a:custGeom>
            <a:avLst/>
            <a:gdLst/>
            <a:ahLst/>
            <a:cxnLst/>
            <a:rect l="l" t="t" r="r" b="b"/>
            <a:pathLst>
              <a:path w="7136556" h="4423610">
                <a:moveTo>
                  <a:pt x="0" y="0"/>
                </a:moveTo>
                <a:lnTo>
                  <a:pt x="7136556" y="0"/>
                </a:lnTo>
                <a:lnTo>
                  <a:pt x="7136556" y="4423610"/>
                </a:lnTo>
                <a:lnTo>
                  <a:pt x="0" y="4423610"/>
                </a:lnTo>
                <a:lnTo>
                  <a:pt x="0" y="0"/>
                </a:lnTo>
                <a:close/>
              </a:path>
            </a:pathLst>
          </a:custGeom>
          <a:blipFill>
            <a:blip r:embed="rId7"/>
            <a:stretch>
              <a:fillRect t="-970" b="-838"/>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pic>
        <p:nvPicPr>
          <p:cNvPr id="18" name="Audio 17">
            <a:hlinkClick r:id="" action="ppaction://media"/>
            <a:extLst>
              <a:ext uri="{FF2B5EF4-FFF2-40B4-BE49-F238E27FC236}">
                <a16:creationId xmlns:a16="http://schemas.microsoft.com/office/drawing/2014/main" id="{E8621519-2ADE-EDC8-491B-8648017CE77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4203135407"/>
      </p:ext>
    </p:extLst>
  </p:cSld>
  <p:clrMapOvr>
    <a:masterClrMapping/>
  </p:clrMapOvr>
  <mc:AlternateContent xmlns:mc="http://schemas.openxmlformats.org/markup-compatibility/2006" xmlns:p14="http://schemas.microsoft.com/office/powerpoint/2010/main">
    <mc:Choice Requires="p14">
      <p:transition spd="slow" p14:dur="2000" advTm="31711"/>
    </mc:Choice>
    <mc:Fallback xmlns="">
      <p:transition spd="slow" advTm="31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921" y="3245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546964" y="2230631"/>
            <a:ext cx="11864236" cy="3053336"/>
          </a:xfrm>
          <a:prstGeom prst="rect">
            <a:avLst/>
          </a:prstGeom>
        </p:spPr>
        <p:txBody>
          <a:bodyPr wrap="square" lIns="0" tIns="0" rIns="0" bIns="0" rtlCol="0" anchor="t">
            <a:spAutoFit/>
          </a:bodyPr>
          <a:lstStyle/>
          <a:p>
            <a:pPr algn="l"/>
            <a:r>
              <a:rPr lang="en-US" sz="3200" b="1" dirty="0">
                <a:solidFill>
                  <a:srgbClr val="242424"/>
                </a:solidFill>
                <a:latin typeface="Times New Roman"/>
                <a:ea typeface="Times New Roman"/>
                <a:cs typeface="Times New Roman"/>
                <a:sym typeface="Times New Roman"/>
              </a:rPr>
              <a:t>4. Profitability Insights</a:t>
            </a:r>
          </a:p>
          <a:p>
            <a:pPr algn="l"/>
            <a:r>
              <a:rPr lang="en-US" sz="3200" i="1" u="sng" dirty="0">
                <a:solidFill>
                  <a:schemeClr val="tx2"/>
                </a:solidFill>
                <a:latin typeface="Times New Roman"/>
                <a:ea typeface="Times New Roman"/>
                <a:cs typeface="Times New Roman"/>
                <a:sym typeface="Times New Roman"/>
              </a:rPr>
              <a:t>Highest Profit Margins</a:t>
            </a:r>
            <a:r>
              <a:rPr lang="en-US" sz="3200" dirty="0">
                <a:solidFill>
                  <a:srgbClr val="242424"/>
                </a:solidFill>
                <a:latin typeface="Times New Roman"/>
                <a:ea typeface="Times New Roman"/>
                <a:cs typeface="Times New Roman"/>
                <a:sym typeface="Times New Roman"/>
              </a:rPr>
              <a:t>: Cosmetics (35%) and office supplies (30%).</a:t>
            </a:r>
          </a:p>
          <a:p>
            <a:pPr algn="l"/>
            <a:endParaRPr lang="en-US" sz="900" dirty="0">
              <a:solidFill>
                <a:srgbClr val="242424"/>
              </a:solidFill>
              <a:latin typeface="Times New Roman"/>
              <a:ea typeface="Times New Roman"/>
              <a:cs typeface="Times New Roman"/>
              <a:sym typeface="Times New Roman"/>
            </a:endParaRPr>
          </a:p>
          <a:p>
            <a:pPr algn="l"/>
            <a:r>
              <a:rPr lang="en-US" sz="3200" i="1" u="sng" dirty="0">
                <a:solidFill>
                  <a:schemeClr val="tx2"/>
                </a:solidFill>
                <a:latin typeface="Times New Roman"/>
                <a:ea typeface="Times New Roman"/>
                <a:cs typeface="Times New Roman"/>
                <a:sym typeface="Times New Roman"/>
              </a:rPr>
              <a:t>Lowest Profit Margins</a:t>
            </a:r>
            <a:r>
              <a:rPr lang="en-US" sz="3200" dirty="0">
                <a:solidFill>
                  <a:srgbClr val="242424"/>
                </a:solidFill>
                <a:latin typeface="Times New Roman"/>
                <a:ea typeface="Times New Roman"/>
                <a:cs typeface="Times New Roman"/>
                <a:sym typeface="Times New Roman"/>
              </a:rPr>
              <a:t>: Household items (15%), despite high sales volume.</a:t>
            </a:r>
          </a:p>
          <a:p>
            <a:pPr algn="l"/>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4"/>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5">
              <a:extLst>
                <a:ext uri="{96DAC541-7B7A-43D3-8B79-37D633B846F1}">
                  <asvg:svgBlip xmlns:asvg="http://schemas.microsoft.com/office/drawing/2016/SVG/main" r:embed="rId6"/>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21921" y="9738610"/>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43842" y="9563099"/>
            <a:ext cx="4997221" cy="936342"/>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7">
            <a:extLst>
              <a:ext uri="{FF2B5EF4-FFF2-40B4-BE49-F238E27FC236}">
                <a16:creationId xmlns:a16="http://schemas.microsoft.com/office/drawing/2014/main" id="{45A19B00-8D80-F891-DF6F-29765BD50329}"/>
              </a:ext>
            </a:extLst>
          </p:cNvPr>
          <p:cNvSpPr/>
          <p:nvPr/>
        </p:nvSpPr>
        <p:spPr>
          <a:xfrm>
            <a:off x="5236875" y="4381501"/>
            <a:ext cx="7412326" cy="4267200"/>
          </a:xfrm>
          <a:custGeom>
            <a:avLst/>
            <a:gdLst/>
            <a:ahLst/>
            <a:cxnLst/>
            <a:rect l="l" t="t" r="r" b="b"/>
            <a:pathLst>
              <a:path w="8224431" h="4815071">
                <a:moveTo>
                  <a:pt x="0" y="0"/>
                </a:moveTo>
                <a:lnTo>
                  <a:pt x="8224432" y="0"/>
                </a:lnTo>
                <a:lnTo>
                  <a:pt x="8224432" y="4815071"/>
                </a:lnTo>
                <a:lnTo>
                  <a:pt x="0" y="4815071"/>
                </a:lnTo>
                <a:lnTo>
                  <a:pt x="0" y="0"/>
                </a:lnTo>
                <a:close/>
              </a:path>
            </a:pathLst>
          </a:custGeom>
          <a:blipFill>
            <a:blip r:embed="rId7"/>
            <a:stretch>
              <a:fillRect t="-2382" b="-2382"/>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p>
      <p:pic>
        <p:nvPicPr>
          <p:cNvPr id="10" name="Audio 9">
            <a:hlinkClick r:id="" action="ppaction://media"/>
            <a:extLst>
              <a:ext uri="{FF2B5EF4-FFF2-40B4-BE49-F238E27FC236}">
                <a16:creationId xmlns:a16="http://schemas.microsoft.com/office/drawing/2014/main" id="{A2ABBB9A-36B7-20F0-16C8-3D87910B8AE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3904526430"/>
      </p:ext>
    </p:extLst>
  </p:cSld>
  <p:clrMapOvr>
    <a:masterClrMapping/>
  </p:clrMapOvr>
  <mc:AlternateContent xmlns:mc="http://schemas.openxmlformats.org/markup-compatibility/2006" xmlns:p14="http://schemas.microsoft.com/office/powerpoint/2010/main">
    <mc:Choice Requires="p14">
      <p:transition spd="slow" p14:dur="2000" advTm="20179"/>
    </mc:Choice>
    <mc:Fallback xmlns="">
      <p:transition spd="slow" advTm="20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flipH="1" flipV="1">
            <a:off x="14287" y="0"/>
            <a:ext cx="3102298" cy="2658412"/>
          </a:xfrm>
          <a:custGeom>
            <a:avLst/>
            <a:gdLst/>
            <a:ahLst/>
            <a:cxnLst/>
            <a:rect l="l" t="t" r="r" b="b"/>
            <a:pathLst>
              <a:path w="6938207" h="5676715">
                <a:moveTo>
                  <a:pt x="6938206" y="5676714"/>
                </a:moveTo>
                <a:lnTo>
                  <a:pt x="0" y="5676714"/>
                </a:lnTo>
                <a:lnTo>
                  <a:pt x="0" y="0"/>
                </a:lnTo>
                <a:lnTo>
                  <a:pt x="6938206" y="0"/>
                </a:lnTo>
                <a:lnTo>
                  <a:pt x="6938206" y="567671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647971" y="2973022"/>
            <a:ext cx="4683502" cy="7288247"/>
          </a:xfrm>
          <a:custGeom>
            <a:avLst/>
            <a:gdLst/>
            <a:ahLst/>
            <a:cxnLst/>
            <a:rect l="l" t="t" r="r" b="b"/>
            <a:pathLst>
              <a:path w="4683502" h="7288247">
                <a:moveTo>
                  <a:pt x="0" y="0"/>
                </a:moveTo>
                <a:lnTo>
                  <a:pt x="4683501" y="0"/>
                </a:lnTo>
                <a:lnTo>
                  <a:pt x="4683501" y="7288246"/>
                </a:lnTo>
                <a:lnTo>
                  <a:pt x="0" y="72882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Rectangle 10">
            <a:extLst>
              <a:ext uri="{FF2B5EF4-FFF2-40B4-BE49-F238E27FC236}">
                <a16:creationId xmlns:a16="http://schemas.microsoft.com/office/drawing/2014/main" id="{1463EA22-7536-5DB1-5E00-03D474649E88}"/>
              </a:ext>
            </a:extLst>
          </p:cNvPr>
          <p:cNvSpPr/>
          <p:nvPr/>
        </p:nvSpPr>
        <p:spPr>
          <a:xfrm>
            <a:off x="0" y="9678245"/>
            <a:ext cx="2438400" cy="5830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 name="Freeform 4"/>
          <p:cNvSpPr/>
          <p:nvPr/>
        </p:nvSpPr>
        <p:spPr>
          <a:xfrm flipV="1">
            <a:off x="-2088" y="9457151"/>
            <a:ext cx="4344068" cy="969806"/>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2" name="Rectangle: Rounded Corners 11">
            <a:extLst>
              <a:ext uri="{FF2B5EF4-FFF2-40B4-BE49-F238E27FC236}">
                <a16:creationId xmlns:a16="http://schemas.microsoft.com/office/drawing/2014/main" id="{5137FC63-B544-1333-825A-850042173011}"/>
              </a:ext>
            </a:extLst>
          </p:cNvPr>
          <p:cNvSpPr/>
          <p:nvPr/>
        </p:nvSpPr>
        <p:spPr>
          <a:xfrm>
            <a:off x="9448800" y="4978845"/>
            <a:ext cx="5423669" cy="3276600"/>
          </a:xfrm>
          <a:prstGeom prst="roundRect">
            <a:avLst/>
          </a:prstGeom>
          <a:solidFill>
            <a:srgbClr val="FFD529">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Montserrat Ultra-Bold" panose="020B0604020202020204" charset="0"/>
                <a:ea typeface="Fineday Connect"/>
                <a:cs typeface="Times New Roman" panose="02020603050405020304" pitchFamily="18" charset="0"/>
                <a:sym typeface="Fineday Connect"/>
              </a:rPr>
              <a:t>Submitted by</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Fineday Connect"/>
                <a:cs typeface="Times New Roman" panose="02020603050405020304" pitchFamily="18" charset="0"/>
                <a:sym typeface="Fineday Connect"/>
              </a:rPr>
              <a:t>Meheli Akther Samia</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Fineday Connect"/>
                <a:cs typeface="Times New Roman" panose="02020603050405020304" pitchFamily="18" charset="0"/>
                <a:sym typeface="Fineday Connect"/>
              </a:rPr>
              <a:t>Roll: 06</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Fineday Connect"/>
                <a:cs typeface="Times New Roman" panose="02020603050405020304" pitchFamily="18" charset="0"/>
                <a:sym typeface="Fineday Connect"/>
              </a:rPr>
              <a:t>Department of Accounting &amp; Information Systems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Fineday Connect"/>
                <a:cs typeface="Times New Roman" panose="02020603050405020304" pitchFamily="18" charset="0"/>
                <a:sym typeface="Fineday Connect"/>
              </a:rPr>
              <a:t>University Barishal</a:t>
            </a:r>
          </a:p>
        </p:txBody>
      </p:sp>
      <p:sp>
        <p:nvSpPr>
          <p:cNvPr id="13" name="Rectangle: Rounded Corners 12">
            <a:extLst>
              <a:ext uri="{FF2B5EF4-FFF2-40B4-BE49-F238E27FC236}">
                <a16:creationId xmlns:a16="http://schemas.microsoft.com/office/drawing/2014/main" id="{E9BDC0F8-55C5-B145-CF0C-F297636C0879}"/>
              </a:ext>
            </a:extLst>
          </p:cNvPr>
          <p:cNvSpPr/>
          <p:nvPr/>
        </p:nvSpPr>
        <p:spPr>
          <a:xfrm>
            <a:off x="2279430" y="2413000"/>
            <a:ext cx="5423669" cy="3276600"/>
          </a:xfrm>
          <a:prstGeom prst="roundRect">
            <a:avLst/>
          </a:prstGeom>
          <a:solidFill>
            <a:srgbClr val="FFD529">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42424"/>
                </a:solidFill>
                <a:effectLst/>
                <a:uLnTx/>
                <a:uFillTx/>
                <a:latin typeface="Montserrat Ultra-Bold"/>
                <a:ea typeface="Montserrat Ultra-Bold"/>
                <a:cs typeface="Montserrat Ultra-Bold"/>
                <a:sym typeface="Montserrat Ultra-Bold"/>
              </a:rPr>
              <a:t>S</a:t>
            </a:r>
            <a:r>
              <a:rPr kumimoji="0" lang="en-US" sz="2800" b="0" i="0" u="none" strike="noStrike" kern="1200" cap="none" spc="0" normalizeH="0" baseline="0" noProof="0" dirty="0">
                <a:ln>
                  <a:noFill/>
                </a:ln>
                <a:solidFill>
                  <a:srgbClr val="242424"/>
                </a:solidFill>
                <a:effectLst/>
                <a:uLnTx/>
                <a:uFillTx/>
                <a:latin typeface="Montserrat Ultra-Bold"/>
                <a:ea typeface="Montserrat Ultra-Bold"/>
                <a:cs typeface="Montserrat Ultra-Bold"/>
                <a:sym typeface="Montserrat Ultra-Bold"/>
              </a:rPr>
              <a:t>ubmitted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2424"/>
                </a:solidFill>
                <a:effectLst/>
                <a:uLnTx/>
                <a:uFillTx/>
                <a:latin typeface="Times New Roman" panose="02020603050405020304" pitchFamily="18" charset="0"/>
                <a:ea typeface="Montserrat Ultra-Bold"/>
                <a:cs typeface="Times New Roman" panose="02020603050405020304" pitchFamily="18" charset="0"/>
                <a:sym typeface="Montserrat Ultra-Bold"/>
              </a:rPr>
              <a:t>Md. Erfan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2424"/>
                </a:solidFill>
                <a:effectLst/>
                <a:uLnTx/>
                <a:uFillTx/>
                <a:latin typeface="Times New Roman" panose="02020603050405020304" pitchFamily="18" charset="0"/>
                <a:ea typeface="Montserrat Ultra-Bold"/>
                <a:cs typeface="Times New Roman" panose="02020603050405020304" pitchFamily="18" charset="0"/>
                <a:sym typeface="Montserrat Ultra-Bold"/>
              </a:rPr>
              <a:t>Assistant Professor &amp; Chairman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2424"/>
                </a:solidFill>
                <a:effectLst/>
                <a:uLnTx/>
                <a:uFillTx/>
                <a:latin typeface="Times New Roman" panose="02020603050405020304" pitchFamily="18" charset="0"/>
                <a:ea typeface="Montserrat Ultra-Bold"/>
                <a:cs typeface="Times New Roman" panose="02020603050405020304" pitchFamily="18" charset="0"/>
                <a:sym typeface="Montserrat Ultra-Bold"/>
              </a:rPr>
              <a:t>Email: irfan.bucse@gmail.com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2424"/>
                </a:solidFill>
                <a:effectLst/>
                <a:uLnTx/>
                <a:uFillTx/>
                <a:latin typeface="Times New Roman" panose="02020603050405020304" pitchFamily="18" charset="0"/>
                <a:ea typeface="Montserrat Ultra-Bold"/>
                <a:cs typeface="Times New Roman" panose="02020603050405020304" pitchFamily="18" charset="0"/>
                <a:sym typeface="Montserrat Ultra-Bold"/>
              </a:rPr>
              <a:t>BU EDGE CSE Batch-42</a:t>
            </a:r>
          </a:p>
        </p:txBody>
      </p:sp>
      <p:sp>
        <p:nvSpPr>
          <p:cNvPr id="15" name="Rectangle 14">
            <a:extLst>
              <a:ext uri="{FF2B5EF4-FFF2-40B4-BE49-F238E27FC236}">
                <a16:creationId xmlns:a16="http://schemas.microsoft.com/office/drawing/2014/main" id="{54113DEE-3904-479C-5255-06927A0DEE56}"/>
              </a:ext>
            </a:extLst>
          </p:cNvPr>
          <p:cNvSpPr/>
          <p:nvPr/>
        </p:nvSpPr>
        <p:spPr>
          <a:xfrm>
            <a:off x="15987713" y="-5800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Freeform 8">
            <a:extLst>
              <a:ext uri="{FF2B5EF4-FFF2-40B4-BE49-F238E27FC236}">
                <a16:creationId xmlns:a16="http://schemas.microsoft.com/office/drawing/2014/main" id="{687F9CAA-9302-347C-3051-534301F553F6}"/>
              </a:ext>
            </a:extLst>
          </p:cNvPr>
          <p:cNvSpPr/>
          <p:nvPr/>
        </p:nvSpPr>
        <p:spPr>
          <a:xfrm flipH="1">
            <a:off x="13792200" y="-176398"/>
            <a:ext cx="4663440" cy="8463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7">
              <a:extLst>
                <a:ext uri="{96DAC541-7B7A-43D3-8B79-37D633B846F1}">
                  <asvg:svgBlip xmlns:asvg="http://schemas.microsoft.com/office/drawing/2016/SVG/main" r:embed="rId8"/>
                </a:ext>
              </a:extLst>
            </a:blip>
            <a:stretch>
              <a:fillRect l="6863" r="10785"/>
            </a:stretch>
          </a:blipFill>
        </p:spPr>
      </p:sp>
      <p:sp>
        <p:nvSpPr>
          <p:cNvPr id="16" name="Hexagon 15">
            <a:extLst>
              <a:ext uri="{FF2B5EF4-FFF2-40B4-BE49-F238E27FC236}">
                <a16:creationId xmlns:a16="http://schemas.microsoft.com/office/drawing/2014/main" id="{182C652F-EEA2-EC97-9A54-B968C884217F}"/>
              </a:ext>
            </a:extLst>
          </p:cNvPr>
          <p:cNvSpPr/>
          <p:nvPr/>
        </p:nvSpPr>
        <p:spPr>
          <a:xfrm>
            <a:off x="16687800" y="338708"/>
            <a:ext cx="1371600" cy="1066800"/>
          </a:xfrm>
          <a:prstGeom prst="hexagon">
            <a:avLst/>
          </a:prstGeom>
          <a:solidFill>
            <a:srgbClr val="FFD529"/>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Hexagon 16">
            <a:extLst>
              <a:ext uri="{FF2B5EF4-FFF2-40B4-BE49-F238E27FC236}">
                <a16:creationId xmlns:a16="http://schemas.microsoft.com/office/drawing/2014/main" id="{3BE80FDF-B1F4-3B11-B153-71731D051EDB}"/>
              </a:ext>
            </a:extLst>
          </p:cNvPr>
          <p:cNvSpPr/>
          <p:nvPr/>
        </p:nvSpPr>
        <p:spPr>
          <a:xfrm>
            <a:off x="15859533" y="818149"/>
            <a:ext cx="1371600" cy="1066800"/>
          </a:xfrm>
          <a:prstGeom prst="hexagon">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3740"/>
    </mc:Choice>
    <mc:Fallback xmlns="">
      <p:transition spd="slow" advTm="374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921" y="3245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546964" y="2230631"/>
            <a:ext cx="7063636" cy="5377049"/>
          </a:xfrm>
          <a:prstGeom prst="rect">
            <a:avLst/>
          </a:prstGeom>
        </p:spPr>
        <p:txBody>
          <a:bodyPr wrap="square" lIns="0" tIns="0" rIns="0" bIns="0" rtlCol="0" anchor="t">
            <a:spAutoFit/>
          </a:bodyPr>
          <a:lstStyle/>
          <a:p>
            <a:pPr algn="l">
              <a:spcAft>
                <a:spcPts val="150"/>
              </a:spcAft>
            </a:pPr>
            <a:r>
              <a:rPr lang="en-US" sz="3200" b="1" dirty="0">
                <a:solidFill>
                  <a:srgbClr val="242424"/>
                </a:solidFill>
                <a:latin typeface="Times New Roman"/>
                <a:ea typeface="Times New Roman"/>
                <a:cs typeface="Times New Roman"/>
                <a:sym typeface="Times New Roman"/>
              </a:rPr>
              <a:t>5. Order Priority Impact:</a:t>
            </a:r>
          </a:p>
          <a:p>
            <a:pPr algn="l">
              <a:spcAft>
                <a:spcPts val="150"/>
              </a:spcAft>
            </a:pPr>
            <a:r>
              <a:rPr lang="en-US" sz="3200" dirty="0">
                <a:solidFill>
                  <a:srgbClr val="242424"/>
                </a:solidFill>
                <a:latin typeface="Times New Roman"/>
                <a:ea typeface="Times New Roman"/>
                <a:cs typeface="Times New Roman"/>
                <a:sym typeface="Times New Roman"/>
              </a:rPr>
              <a:t>Critical and High-priority orders, while smaller in volume, account for a significant proportion of total profit, justifying the operational complexity involved.</a:t>
            </a:r>
          </a:p>
          <a:p>
            <a:pPr algn="l"/>
            <a:r>
              <a:rPr lang="en-US" sz="3200" dirty="0">
                <a:solidFill>
                  <a:srgbClr val="242424"/>
                </a:solidFill>
                <a:latin typeface="Times New Roman"/>
                <a:ea typeface="Times New Roman"/>
                <a:cs typeface="Times New Roman"/>
                <a:sym typeface="Times New Roman"/>
              </a:rPr>
              <a:t>Medium and Low-priority orders provide steady revenue streams but require optimization to improve margins.</a:t>
            </a:r>
          </a:p>
          <a:p>
            <a:pPr algn="l"/>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4"/>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5">
              <a:extLst>
                <a:ext uri="{96DAC541-7B7A-43D3-8B79-37D633B846F1}">
                  <asvg:svgBlip xmlns:asvg="http://schemas.microsoft.com/office/drawing/2016/SVG/main" r:embed="rId6"/>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21921" y="9738610"/>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43842" y="9563099"/>
            <a:ext cx="4997221" cy="936342"/>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7">
            <a:extLst>
              <a:ext uri="{FF2B5EF4-FFF2-40B4-BE49-F238E27FC236}">
                <a16:creationId xmlns:a16="http://schemas.microsoft.com/office/drawing/2014/main" id="{35DFEFB9-1BDC-963B-C5E7-666D8DF56DD8}"/>
              </a:ext>
            </a:extLst>
          </p:cNvPr>
          <p:cNvSpPr/>
          <p:nvPr/>
        </p:nvSpPr>
        <p:spPr>
          <a:xfrm>
            <a:off x="11106619" y="2661432"/>
            <a:ext cx="4663440" cy="4491097"/>
          </a:xfrm>
          <a:custGeom>
            <a:avLst/>
            <a:gdLst/>
            <a:ahLst/>
            <a:cxnLst/>
            <a:rect l="l" t="t" r="r" b="b"/>
            <a:pathLst>
              <a:path w="5963135" h="5435684">
                <a:moveTo>
                  <a:pt x="0" y="0"/>
                </a:moveTo>
                <a:lnTo>
                  <a:pt x="5963136" y="0"/>
                </a:lnTo>
                <a:lnTo>
                  <a:pt x="5963136" y="5435684"/>
                </a:lnTo>
                <a:lnTo>
                  <a:pt x="0" y="5435684"/>
                </a:lnTo>
                <a:lnTo>
                  <a:pt x="0" y="0"/>
                </a:lnTo>
                <a:close/>
              </a:path>
            </a:pathLst>
          </a:custGeom>
          <a:blipFill>
            <a:blip r:embed="rId7"/>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p>
      <p:pic>
        <p:nvPicPr>
          <p:cNvPr id="10" name="Audio 9">
            <a:hlinkClick r:id="" action="ppaction://media"/>
            <a:extLst>
              <a:ext uri="{FF2B5EF4-FFF2-40B4-BE49-F238E27FC236}">
                <a16:creationId xmlns:a16="http://schemas.microsoft.com/office/drawing/2014/main" id="{E1350CC0-C2F8-6963-8774-7DBEE3EFC7B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1128894984"/>
      </p:ext>
    </p:extLst>
  </p:cSld>
  <p:clrMapOvr>
    <a:masterClrMapping/>
  </p:clrMapOvr>
  <mc:AlternateContent xmlns:mc="http://schemas.openxmlformats.org/markup-compatibility/2006" xmlns:p14="http://schemas.microsoft.com/office/powerpoint/2010/main">
    <mc:Choice Requires="p14">
      <p:transition spd="slow" p14:dur="2000" advTm="26315"/>
    </mc:Choice>
    <mc:Fallback xmlns="">
      <p:transition spd="slow" advTm="26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921" y="-33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546964" y="2230631"/>
            <a:ext cx="7063636" cy="4935903"/>
          </a:xfrm>
          <a:prstGeom prst="rect">
            <a:avLst/>
          </a:prstGeom>
        </p:spPr>
        <p:txBody>
          <a:bodyPr wrap="square" lIns="0" tIns="0" rIns="0" bIns="0" rtlCol="0" anchor="t">
            <a:spAutoFit/>
          </a:bodyPr>
          <a:lstStyle/>
          <a:p>
            <a:pPr algn="l">
              <a:spcAft>
                <a:spcPts val="160"/>
              </a:spcAft>
            </a:pPr>
            <a:r>
              <a:rPr lang="en-US" sz="3200" b="1" dirty="0">
                <a:solidFill>
                  <a:srgbClr val="242424"/>
                </a:solidFill>
                <a:latin typeface="Times New Roman"/>
                <a:ea typeface="Times New Roman"/>
                <a:cs typeface="Times New Roman"/>
                <a:sym typeface="Times New Roman"/>
              </a:rPr>
              <a:t>6. Outliers and Opportunities:</a:t>
            </a:r>
          </a:p>
          <a:p>
            <a:pPr algn="l">
              <a:spcAft>
                <a:spcPts val="160"/>
              </a:spcAft>
            </a:pPr>
            <a:r>
              <a:rPr lang="en-US" sz="3200" dirty="0">
                <a:solidFill>
                  <a:srgbClr val="242424"/>
                </a:solidFill>
                <a:latin typeface="Times New Roman"/>
                <a:ea typeface="Times New Roman"/>
                <a:cs typeface="Times New Roman"/>
                <a:sym typeface="Times New Roman"/>
              </a:rPr>
              <a:t>Certain low-unit-price products exhibit disproportionately high sales volumes, offering opportunities for cost optimization.</a:t>
            </a:r>
          </a:p>
          <a:p>
            <a:pPr algn="l"/>
            <a:r>
              <a:rPr lang="en-US" sz="3200" dirty="0">
                <a:solidFill>
                  <a:srgbClr val="242424"/>
                </a:solidFill>
                <a:latin typeface="Times New Roman"/>
                <a:ea typeface="Times New Roman"/>
                <a:cs typeface="Times New Roman"/>
                <a:sym typeface="Times New Roman"/>
              </a:rPr>
              <a:t>Untapped regions like parts of Asia and Central America present significant growth potential for diversified product offerings.</a:t>
            </a:r>
          </a:p>
          <a:p>
            <a:pPr algn="l"/>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4"/>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5">
              <a:extLst>
                <a:ext uri="{96DAC541-7B7A-43D3-8B79-37D633B846F1}">
                  <asvg:svgBlip xmlns:asvg="http://schemas.microsoft.com/office/drawing/2016/SVG/main" r:embed="rId6"/>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21921" y="9738610"/>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43842" y="9563099"/>
            <a:ext cx="4997221" cy="936342"/>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0EC6465-D5F3-760A-48B0-0DF488139AA6}"/>
              </a:ext>
            </a:extLst>
          </p:cNvPr>
          <p:cNvPicPr>
            <a:picLocks noChangeAspect="1"/>
          </p:cNvPicPr>
          <p:nvPr/>
        </p:nvPicPr>
        <p:blipFill>
          <a:blip r:embed="rId7"/>
          <a:stretch>
            <a:fillRect/>
          </a:stretch>
        </p:blipFill>
        <p:spPr>
          <a:xfrm>
            <a:off x="9363265" y="2475299"/>
            <a:ext cx="6624121" cy="435017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5" name="Audio 14">
            <a:hlinkClick r:id="" action="ppaction://media"/>
            <a:extLst>
              <a:ext uri="{FF2B5EF4-FFF2-40B4-BE49-F238E27FC236}">
                <a16:creationId xmlns:a16="http://schemas.microsoft.com/office/drawing/2014/main" id="{30ED4175-2916-5468-4120-E13184DEC3B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3871455488"/>
      </p:ext>
    </p:extLst>
  </p:cSld>
  <p:clrMapOvr>
    <a:masterClrMapping/>
  </p:clrMapOvr>
  <mc:AlternateContent xmlns:mc="http://schemas.openxmlformats.org/markup-compatibility/2006" xmlns:p14="http://schemas.microsoft.com/office/powerpoint/2010/main">
    <mc:Choice Requires="p14">
      <p:transition spd="slow" p14:dur="2000" advTm="18264"/>
    </mc:Choice>
    <mc:Fallback xmlns="">
      <p:transition spd="slow" advTm="18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6666" b="-16666"/>
            </a:stretch>
          </a:blipFill>
        </p:spPr>
      </p:sp>
      <p:sp>
        <p:nvSpPr>
          <p:cNvPr id="3" name="TextBox 3"/>
          <p:cNvSpPr txBox="1"/>
          <p:nvPr/>
        </p:nvSpPr>
        <p:spPr>
          <a:xfrm>
            <a:off x="1723022" y="1280321"/>
            <a:ext cx="11535778" cy="1154162"/>
          </a:xfrm>
          <a:prstGeom prst="rect">
            <a:avLst/>
          </a:prstGeom>
        </p:spPr>
        <p:txBody>
          <a:bodyPr wrap="square" lIns="0" tIns="0" rIns="0" bIns="0" rtlCol="0" anchor="t">
            <a:spAutoFit/>
          </a:bodyPr>
          <a:lstStyle/>
          <a:p>
            <a:pPr algn="l">
              <a:lnSpc>
                <a:spcPts val="9000"/>
              </a:lnSpc>
            </a:pPr>
            <a:r>
              <a:rPr lang="en-US" sz="8000" b="1" dirty="0">
                <a:solidFill>
                  <a:srgbClr val="242424"/>
                </a:solidFill>
                <a:latin typeface="Montserrat Ultra-Bold"/>
                <a:ea typeface="Montserrat Ultra-Bold"/>
                <a:cs typeface="Montserrat Ultra-Bold"/>
                <a:sym typeface="Montserrat Ultra-Bold"/>
              </a:rPr>
              <a:t>CONCLUSION</a:t>
            </a:r>
          </a:p>
        </p:txBody>
      </p:sp>
      <p:sp>
        <p:nvSpPr>
          <p:cNvPr id="4" name="TextBox 4"/>
          <p:cNvSpPr txBox="1"/>
          <p:nvPr/>
        </p:nvSpPr>
        <p:spPr>
          <a:xfrm>
            <a:off x="1723022" y="2903029"/>
            <a:ext cx="13593178" cy="5668924"/>
          </a:xfrm>
          <a:prstGeom prst="rect">
            <a:avLst/>
          </a:prstGeom>
        </p:spPr>
        <p:txBody>
          <a:bodyPr wrap="square" lIns="0" tIns="0" rIns="0" bIns="0" rtlCol="0" anchor="t">
            <a:spAutoFit/>
          </a:bodyPr>
          <a:lstStyle/>
          <a:p>
            <a:pPr algn="l">
              <a:spcAft>
                <a:spcPts val="130"/>
              </a:spcAft>
            </a:pPr>
            <a:r>
              <a:rPr lang="en-US" sz="3308" dirty="0">
                <a:solidFill>
                  <a:srgbClr val="242424"/>
                </a:solidFill>
                <a:latin typeface="Times New Roman"/>
                <a:ea typeface="Times New Roman"/>
                <a:cs typeface="Times New Roman"/>
                <a:sym typeface="Times New Roman"/>
              </a:rPr>
              <a:t>This analysis provides a thorough understanding of sales performance across different geographical locations, product categories, and sales channels. The insights derived from this study enable businesses to refine their sales strategies, optimize pricing models, and improve operational efficiency. By leveraging data-driven approaches, companies can make informed decisions that enhance their overall market positioning and financial performance.</a:t>
            </a:r>
          </a:p>
          <a:p>
            <a:pPr algn="l">
              <a:spcAft>
                <a:spcPts val="130"/>
              </a:spcAft>
            </a:pPr>
            <a:r>
              <a:rPr lang="en-US" sz="3308" dirty="0">
                <a:solidFill>
                  <a:srgbClr val="242424"/>
                </a:solidFill>
                <a:latin typeface="Times New Roman"/>
                <a:ea typeface="Times New Roman"/>
                <a:cs typeface="Times New Roman"/>
                <a:sym typeface="Times New Roman"/>
              </a:rPr>
              <a:t> </a:t>
            </a:r>
          </a:p>
          <a:p>
            <a:pPr algn="l">
              <a:spcAft>
                <a:spcPts val="130"/>
              </a:spcAft>
            </a:pPr>
            <a:r>
              <a:rPr lang="en-US" sz="3308" dirty="0">
                <a:solidFill>
                  <a:srgbClr val="242424"/>
                </a:solidFill>
                <a:latin typeface="Times New Roman"/>
                <a:ea typeface="Times New Roman"/>
                <a:cs typeface="Times New Roman"/>
                <a:sym typeface="Times New Roman"/>
              </a:rPr>
              <a:t>Furthermore, predictive analytics can be integrated into future studies to forecast sales trends and provide proactive strategies for market fluctuations.</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grpSp>
        <p:nvGrpSpPr>
          <p:cNvPr id="9" name="Group 9"/>
          <p:cNvGrpSpPr/>
          <p:nvPr/>
        </p:nvGrpSpPr>
        <p:grpSpPr>
          <a:xfrm>
            <a:off x="1224263" y="1360658"/>
            <a:ext cx="261637" cy="993489"/>
            <a:chOff x="0" y="0"/>
            <a:chExt cx="69637" cy="264427"/>
          </a:xfrm>
        </p:grpSpPr>
        <p:sp>
          <p:nvSpPr>
            <p:cNvPr id="10" name="Freeform 10"/>
            <p:cNvSpPr/>
            <p:nvPr/>
          </p:nvSpPr>
          <p:spPr>
            <a:xfrm>
              <a:off x="0" y="0"/>
              <a:ext cx="69637" cy="264427"/>
            </a:xfrm>
            <a:custGeom>
              <a:avLst/>
              <a:gdLst/>
              <a:ahLst/>
              <a:cxnLst/>
              <a:rect l="l" t="t" r="r" b="b"/>
              <a:pathLst>
                <a:path w="69637" h="264427">
                  <a:moveTo>
                    <a:pt x="0" y="0"/>
                  </a:moveTo>
                  <a:lnTo>
                    <a:pt x="69637" y="0"/>
                  </a:lnTo>
                  <a:lnTo>
                    <a:pt x="69637" y="264427"/>
                  </a:lnTo>
                  <a:lnTo>
                    <a:pt x="0" y="264427"/>
                  </a:lnTo>
                  <a:close/>
                </a:path>
              </a:pathLst>
            </a:custGeom>
            <a:solidFill>
              <a:srgbClr val="FFCB11"/>
            </a:solidFill>
          </p:spPr>
        </p:sp>
        <p:sp>
          <p:nvSpPr>
            <p:cNvPr id="11" name="TextBox 11"/>
            <p:cNvSpPr txBox="1"/>
            <p:nvPr/>
          </p:nvSpPr>
          <p:spPr>
            <a:xfrm>
              <a:off x="0" y="38100"/>
              <a:ext cx="69637" cy="226327"/>
            </a:xfrm>
            <a:prstGeom prst="rect">
              <a:avLst/>
            </a:prstGeom>
          </p:spPr>
          <p:txBody>
            <a:bodyPr lIns="22330" tIns="22330" rIns="22330" bIns="22330" rtlCol="0" anchor="ctr"/>
            <a:lstStyle/>
            <a:p>
              <a:pPr algn="ctr">
                <a:lnSpc>
                  <a:spcPts val="1265"/>
                </a:lnSpc>
              </a:pPr>
              <a:endParaRPr/>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5"/>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6">
              <a:extLst>
                <a:ext uri="{96DAC541-7B7A-43D3-8B79-37D633B846F1}">
                  <asvg:svgBlip xmlns:asvg="http://schemas.microsoft.com/office/drawing/2016/SVG/main" r:embed="rId7"/>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5" name="Audio 4">
            <a:hlinkClick r:id="" action="ppaction://media"/>
            <a:extLst>
              <a:ext uri="{FF2B5EF4-FFF2-40B4-BE49-F238E27FC236}">
                <a16:creationId xmlns:a16="http://schemas.microsoft.com/office/drawing/2014/main" id="{DDF280BD-14CC-A1C2-45E4-523AF15F0A9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1024573685"/>
      </p:ext>
    </p:extLst>
  </p:cSld>
  <p:clrMapOvr>
    <a:masterClrMapping/>
  </p:clrMapOvr>
  <mc:AlternateContent xmlns:mc="http://schemas.openxmlformats.org/markup-compatibility/2006" xmlns:p14="http://schemas.microsoft.com/office/powerpoint/2010/main">
    <mc:Choice Requires="p14">
      <p:transition spd="slow" p14:dur="2000" advTm="38534"/>
    </mc:Choice>
    <mc:Fallback xmlns="">
      <p:transition spd="slow" advTm="38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4">
              <a:extLst>
                <a:ext uri="{96DAC541-7B7A-43D3-8B79-37D633B846F1}">
                  <asvg:svgBlip xmlns:asvg="http://schemas.microsoft.com/office/drawing/2016/SVG/main" r:embed="rId5"/>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6"/>
          <a:stretch>
            <a:fillRect/>
          </a:stretch>
        </p:blipFill>
        <p:spPr>
          <a:xfrm rot="10800000">
            <a:off x="15184867" y="7625568"/>
            <a:ext cx="3103133" cy="2658086"/>
          </a:xfrm>
          <a:prstGeom prst="rect">
            <a:avLst/>
          </a:prstGeom>
        </p:spPr>
      </p:pic>
      <p:grpSp>
        <p:nvGrpSpPr>
          <p:cNvPr id="3" name="Group 6">
            <a:extLst>
              <a:ext uri="{FF2B5EF4-FFF2-40B4-BE49-F238E27FC236}">
                <a16:creationId xmlns:a16="http://schemas.microsoft.com/office/drawing/2014/main" id="{FB2BE0F2-9EFA-99B9-A94F-3E3931F31B9E}"/>
              </a:ext>
            </a:extLst>
          </p:cNvPr>
          <p:cNvGrpSpPr/>
          <p:nvPr/>
        </p:nvGrpSpPr>
        <p:grpSpPr>
          <a:xfrm>
            <a:off x="1121098" y="3550710"/>
            <a:ext cx="14880902" cy="4079338"/>
            <a:chOff x="0" y="0"/>
            <a:chExt cx="3919250" cy="1074394"/>
          </a:xfrm>
        </p:grpSpPr>
        <p:sp>
          <p:nvSpPr>
            <p:cNvPr id="9" name="Freeform 7">
              <a:extLst>
                <a:ext uri="{FF2B5EF4-FFF2-40B4-BE49-F238E27FC236}">
                  <a16:creationId xmlns:a16="http://schemas.microsoft.com/office/drawing/2014/main" id="{F09CD418-27BC-A691-DD5B-1409A6F08659}"/>
                </a:ext>
              </a:extLst>
            </p:cNvPr>
            <p:cNvSpPr/>
            <p:nvPr/>
          </p:nvSpPr>
          <p:spPr>
            <a:xfrm>
              <a:off x="0" y="0"/>
              <a:ext cx="3919250" cy="1074394"/>
            </a:xfrm>
            <a:custGeom>
              <a:avLst/>
              <a:gdLst/>
              <a:ahLst/>
              <a:cxnLst/>
              <a:rect l="l" t="t" r="r" b="b"/>
              <a:pathLst>
                <a:path w="3919250" h="1074394">
                  <a:moveTo>
                    <a:pt x="0" y="0"/>
                  </a:moveTo>
                  <a:lnTo>
                    <a:pt x="3919250" y="0"/>
                  </a:lnTo>
                  <a:lnTo>
                    <a:pt x="3919250" y="1074394"/>
                  </a:lnTo>
                  <a:lnTo>
                    <a:pt x="0" y="1074394"/>
                  </a:lnTo>
                  <a:close/>
                </a:path>
              </a:pathLst>
            </a:custGeom>
            <a:solidFill>
              <a:srgbClr val="FFFFFF"/>
            </a:solidFill>
            <a:ln w="28575" cap="sq">
              <a:solidFill>
                <a:srgbClr val="242424"/>
              </a:solidFill>
              <a:prstDash val="solid"/>
              <a:miter/>
            </a:ln>
          </p:spPr>
        </p:sp>
        <p:sp>
          <p:nvSpPr>
            <p:cNvPr id="10" name="TextBox 8">
              <a:extLst>
                <a:ext uri="{FF2B5EF4-FFF2-40B4-BE49-F238E27FC236}">
                  <a16:creationId xmlns:a16="http://schemas.microsoft.com/office/drawing/2014/main" id="{71D34E74-8DF0-1AA8-EB5E-4E80956BA707}"/>
                </a:ext>
              </a:extLst>
            </p:cNvPr>
            <p:cNvSpPr txBox="1"/>
            <p:nvPr/>
          </p:nvSpPr>
          <p:spPr>
            <a:xfrm>
              <a:off x="0" y="-38100"/>
              <a:ext cx="3919250" cy="1112494"/>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3">
            <a:extLst>
              <a:ext uri="{FF2B5EF4-FFF2-40B4-BE49-F238E27FC236}">
                <a16:creationId xmlns:a16="http://schemas.microsoft.com/office/drawing/2014/main" id="{8D6E32F0-B081-B262-3F89-C404AF3BF37F}"/>
              </a:ext>
            </a:extLst>
          </p:cNvPr>
          <p:cNvGrpSpPr/>
          <p:nvPr/>
        </p:nvGrpSpPr>
        <p:grpSpPr>
          <a:xfrm>
            <a:off x="2074858" y="2874480"/>
            <a:ext cx="14880902" cy="4079338"/>
            <a:chOff x="0" y="0"/>
            <a:chExt cx="3919250" cy="1074394"/>
          </a:xfrm>
        </p:grpSpPr>
        <p:sp>
          <p:nvSpPr>
            <p:cNvPr id="15" name="Freeform 4">
              <a:extLst>
                <a:ext uri="{FF2B5EF4-FFF2-40B4-BE49-F238E27FC236}">
                  <a16:creationId xmlns:a16="http://schemas.microsoft.com/office/drawing/2014/main" id="{0D2D87F5-6C05-EE7E-8D2F-877B8BF94C74}"/>
                </a:ext>
              </a:extLst>
            </p:cNvPr>
            <p:cNvSpPr/>
            <p:nvPr/>
          </p:nvSpPr>
          <p:spPr>
            <a:xfrm>
              <a:off x="0" y="0"/>
              <a:ext cx="3919250" cy="1074394"/>
            </a:xfrm>
            <a:custGeom>
              <a:avLst/>
              <a:gdLst/>
              <a:ahLst/>
              <a:cxnLst/>
              <a:rect l="l" t="t" r="r" b="b"/>
              <a:pathLst>
                <a:path w="3919250" h="1074394">
                  <a:moveTo>
                    <a:pt x="0" y="0"/>
                  </a:moveTo>
                  <a:lnTo>
                    <a:pt x="3919250" y="0"/>
                  </a:lnTo>
                  <a:lnTo>
                    <a:pt x="3919250" y="1074394"/>
                  </a:lnTo>
                  <a:lnTo>
                    <a:pt x="0" y="1074394"/>
                  </a:lnTo>
                  <a:close/>
                </a:path>
              </a:pathLst>
            </a:custGeom>
            <a:solidFill>
              <a:srgbClr val="FFFFFF"/>
            </a:solidFill>
            <a:ln w="28575" cap="sq">
              <a:solidFill>
                <a:srgbClr val="242424"/>
              </a:solidFill>
              <a:prstDash val="solid"/>
              <a:miter/>
            </a:ln>
          </p:spPr>
        </p:sp>
        <p:sp>
          <p:nvSpPr>
            <p:cNvPr id="17" name="TextBox 5">
              <a:extLst>
                <a:ext uri="{FF2B5EF4-FFF2-40B4-BE49-F238E27FC236}">
                  <a16:creationId xmlns:a16="http://schemas.microsoft.com/office/drawing/2014/main" id="{B4DFC165-A789-1038-2E03-6FC9A3E1CD31}"/>
                </a:ext>
              </a:extLst>
            </p:cNvPr>
            <p:cNvSpPr txBox="1"/>
            <p:nvPr/>
          </p:nvSpPr>
          <p:spPr>
            <a:xfrm>
              <a:off x="0" y="-38100"/>
              <a:ext cx="3919250" cy="1112494"/>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9">
            <a:extLst>
              <a:ext uri="{FF2B5EF4-FFF2-40B4-BE49-F238E27FC236}">
                <a16:creationId xmlns:a16="http://schemas.microsoft.com/office/drawing/2014/main" id="{9BDF2451-5A3A-EFD1-F151-9DF0BE6A40BD}"/>
              </a:ext>
            </a:extLst>
          </p:cNvPr>
          <p:cNvGrpSpPr/>
          <p:nvPr/>
        </p:nvGrpSpPr>
        <p:grpSpPr>
          <a:xfrm>
            <a:off x="1597978" y="3238899"/>
            <a:ext cx="14880902" cy="4079338"/>
            <a:chOff x="0" y="0"/>
            <a:chExt cx="3919250" cy="1074394"/>
          </a:xfrm>
        </p:grpSpPr>
        <p:sp>
          <p:nvSpPr>
            <p:cNvPr id="19" name="Freeform 10">
              <a:extLst>
                <a:ext uri="{FF2B5EF4-FFF2-40B4-BE49-F238E27FC236}">
                  <a16:creationId xmlns:a16="http://schemas.microsoft.com/office/drawing/2014/main" id="{80004867-8D66-2DB4-5DF2-5364824EA7F4}"/>
                </a:ext>
              </a:extLst>
            </p:cNvPr>
            <p:cNvSpPr/>
            <p:nvPr/>
          </p:nvSpPr>
          <p:spPr>
            <a:xfrm>
              <a:off x="0" y="0"/>
              <a:ext cx="3919250" cy="1074394"/>
            </a:xfrm>
            <a:custGeom>
              <a:avLst/>
              <a:gdLst/>
              <a:ahLst/>
              <a:cxnLst/>
              <a:rect l="l" t="t" r="r" b="b"/>
              <a:pathLst>
                <a:path w="3919250" h="1074394">
                  <a:moveTo>
                    <a:pt x="0" y="0"/>
                  </a:moveTo>
                  <a:lnTo>
                    <a:pt x="3919250" y="0"/>
                  </a:lnTo>
                  <a:lnTo>
                    <a:pt x="3919250" y="1074394"/>
                  </a:lnTo>
                  <a:lnTo>
                    <a:pt x="0" y="1074394"/>
                  </a:lnTo>
                  <a:close/>
                </a:path>
              </a:pathLst>
            </a:custGeom>
            <a:solidFill>
              <a:srgbClr val="FFD11A"/>
            </a:solidFill>
          </p:spPr>
        </p:sp>
        <p:sp>
          <p:nvSpPr>
            <p:cNvPr id="20" name="TextBox 11">
              <a:extLst>
                <a:ext uri="{FF2B5EF4-FFF2-40B4-BE49-F238E27FC236}">
                  <a16:creationId xmlns:a16="http://schemas.microsoft.com/office/drawing/2014/main" id="{C8545769-91DE-F785-28D6-E907EC233C7F}"/>
                </a:ext>
              </a:extLst>
            </p:cNvPr>
            <p:cNvSpPr txBox="1"/>
            <p:nvPr/>
          </p:nvSpPr>
          <p:spPr>
            <a:xfrm>
              <a:off x="0" y="-38100"/>
              <a:ext cx="3919250" cy="1112494"/>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550924" y="3479099"/>
            <a:ext cx="7124700" cy="4462760"/>
          </a:xfrm>
          <a:prstGeom prst="rect">
            <a:avLst/>
          </a:prstGeom>
        </p:spPr>
        <p:txBody>
          <a:bodyPr wrap="square" lIns="0" tIns="0" rIns="0" bIns="0" rtlCol="0" anchor="t">
            <a:spAutoFit/>
          </a:bodyPr>
          <a:lstStyle/>
          <a:p>
            <a:pPr algn="ctr">
              <a:spcAft>
                <a:spcPts val="150"/>
              </a:spcAft>
            </a:pPr>
            <a:r>
              <a:rPr lang="en-US" sz="11500" b="1" dirty="0">
                <a:solidFill>
                  <a:srgbClr val="242424"/>
                </a:solidFill>
                <a:latin typeface="Cooper Black" panose="0208090404030B020404" pitchFamily="18" charset="0"/>
                <a:ea typeface="Times New Roman"/>
                <a:cs typeface="Times New Roman"/>
                <a:sym typeface="Times New Roman"/>
              </a:rPr>
              <a:t>THANK</a:t>
            </a:r>
          </a:p>
          <a:p>
            <a:pPr algn="ctr">
              <a:spcAft>
                <a:spcPts val="150"/>
              </a:spcAft>
            </a:pPr>
            <a:r>
              <a:rPr lang="en-US" sz="11500" b="1" dirty="0">
                <a:solidFill>
                  <a:srgbClr val="242424"/>
                </a:solidFill>
                <a:latin typeface="Cooper Black" panose="0208090404030B020404" pitchFamily="18" charset="0"/>
                <a:ea typeface="Times New Roman"/>
                <a:cs typeface="Times New Roman"/>
                <a:sym typeface="Times New Roman"/>
              </a:rPr>
              <a:t>you </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pic>
        <p:nvPicPr>
          <p:cNvPr id="21" name="Audio 20">
            <a:hlinkClick r:id="" action="ppaction://media"/>
            <a:extLst>
              <a:ext uri="{FF2B5EF4-FFF2-40B4-BE49-F238E27FC236}">
                <a16:creationId xmlns:a16="http://schemas.microsoft.com/office/drawing/2014/main" id="{2315BB39-0C85-CFCB-B147-C66CB0644C4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312961771"/>
      </p:ext>
    </p:extLst>
  </p:cSld>
  <p:clrMapOvr>
    <a:masterClrMapping/>
  </p:clrMapOvr>
  <mc:AlternateContent xmlns:mc="http://schemas.openxmlformats.org/markup-compatibility/2006" xmlns:p14="http://schemas.microsoft.com/office/powerpoint/2010/main">
    <mc:Choice Requires="p14">
      <p:transition spd="slow" p14:dur="2000" advTm="4861"/>
    </mc:Choice>
    <mc:Fallback xmlns="">
      <p:transition spd="slow" advTm="4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16" presetClass="entr" presetSubtype="21"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barn(inVertical)">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0"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938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6666" b="-16666"/>
            </a:stretch>
          </a:blipFill>
        </p:spPr>
      </p:sp>
      <p:sp>
        <p:nvSpPr>
          <p:cNvPr id="3" name="Freeform 3"/>
          <p:cNvSpPr/>
          <p:nvPr/>
        </p:nvSpPr>
        <p:spPr>
          <a:xfrm flipH="1" flipV="1">
            <a:off x="14287" y="0"/>
            <a:ext cx="3102298" cy="2658412"/>
          </a:xfrm>
          <a:custGeom>
            <a:avLst/>
            <a:gdLst/>
            <a:ahLst/>
            <a:cxnLst/>
            <a:rect l="l" t="t" r="r" b="b"/>
            <a:pathLst>
              <a:path w="6938207" h="5676715">
                <a:moveTo>
                  <a:pt x="6938206" y="5676714"/>
                </a:moveTo>
                <a:lnTo>
                  <a:pt x="0" y="5676714"/>
                </a:lnTo>
                <a:lnTo>
                  <a:pt x="0" y="0"/>
                </a:lnTo>
                <a:lnTo>
                  <a:pt x="6938206" y="0"/>
                </a:lnTo>
                <a:lnTo>
                  <a:pt x="6938206" y="567671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647971" y="2973022"/>
            <a:ext cx="4683502" cy="7288247"/>
          </a:xfrm>
          <a:custGeom>
            <a:avLst/>
            <a:gdLst/>
            <a:ahLst/>
            <a:cxnLst/>
            <a:rect l="l" t="t" r="r" b="b"/>
            <a:pathLst>
              <a:path w="4683502" h="7288247">
                <a:moveTo>
                  <a:pt x="0" y="0"/>
                </a:moveTo>
                <a:lnTo>
                  <a:pt x="4683501" y="0"/>
                </a:lnTo>
                <a:lnTo>
                  <a:pt x="4683501" y="7288246"/>
                </a:lnTo>
                <a:lnTo>
                  <a:pt x="0" y="72882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086058" y="2956211"/>
            <a:ext cx="12493724" cy="2500584"/>
          </a:xfrm>
          <a:prstGeom prst="rect">
            <a:avLst/>
          </a:prstGeom>
        </p:spPr>
        <p:txBody>
          <a:bodyPr lIns="0" tIns="0" rIns="0" bIns="0" rtlCol="0" anchor="t">
            <a:spAutoFit/>
          </a:bodyPr>
          <a:lstStyle/>
          <a:p>
            <a:pPr algn="l">
              <a:lnSpc>
                <a:spcPts val="9849"/>
              </a:lnSpc>
            </a:pPr>
            <a:r>
              <a:rPr lang="en-US" sz="8490" b="1" dirty="0">
                <a:solidFill>
                  <a:srgbClr val="242424"/>
                </a:solidFill>
                <a:latin typeface="Montserrat Ultra-Bold"/>
                <a:ea typeface="Montserrat Ultra-Bold"/>
                <a:cs typeface="Montserrat Ultra-Bold"/>
                <a:sym typeface="Montserrat Ultra-Bold"/>
              </a:rPr>
              <a:t>"THE POWER OF DATA: </a:t>
            </a:r>
          </a:p>
        </p:txBody>
      </p:sp>
      <p:grpSp>
        <p:nvGrpSpPr>
          <p:cNvPr id="7" name="Group 7"/>
          <p:cNvGrpSpPr/>
          <p:nvPr/>
        </p:nvGrpSpPr>
        <p:grpSpPr>
          <a:xfrm>
            <a:off x="11541192" y="-9029"/>
            <a:ext cx="6790282" cy="5781208"/>
            <a:chOff x="0" y="0"/>
            <a:chExt cx="5288411" cy="4041075"/>
          </a:xfrm>
        </p:grpSpPr>
        <p:sp>
          <p:nvSpPr>
            <p:cNvPr id="8" name="Freeform 8"/>
            <p:cNvSpPr/>
            <p:nvPr/>
          </p:nvSpPr>
          <p:spPr>
            <a:xfrm>
              <a:off x="0" y="0"/>
              <a:ext cx="5288411" cy="4041075"/>
            </a:xfrm>
            <a:custGeom>
              <a:avLst/>
              <a:gdLst/>
              <a:ahLst/>
              <a:cxnLst/>
              <a:rect l="l" t="t" r="r" b="b"/>
              <a:pathLst>
                <a:path w="5288411" h="4041075">
                  <a:moveTo>
                    <a:pt x="3966308" y="0"/>
                  </a:moveTo>
                  <a:lnTo>
                    <a:pt x="1322103" y="0"/>
                  </a:lnTo>
                  <a:lnTo>
                    <a:pt x="0" y="2020537"/>
                  </a:lnTo>
                  <a:lnTo>
                    <a:pt x="1322103" y="4041075"/>
                  </a:lnTo>
                  <a:lnTo>
                    <a:pt x="3966309" y="4041075"/>
                  </a:lnTo>
                  <a:lnTo>
                    <a:pt x="5288411" y="2020537"/>
                  </a:lnTo>
                  <a:close/>
                </a:path>
              </a:pathLst>
            </a:custGeom>
            <a:blipFill>
              <a:blip r:embed="rId9"/>
              <a:stretch>
                <a:fillRect l="-7346" r="-7346"/>
              </a:stretch>
            </a:blipFill>
            <a:ln cap="sq">
              <a:noFill/>
              <a:prstDash val="solid"/>
              <a:miter/>
            </a:ln>
          </p:spPr>
        </p:sp>
      </p:grpSp>
      <p:sp>
        <p:nvSpPr>
          <p:cNvPr id="9" name="TextBox 9"/>
          <p:cNvSpPr txBox="1"/>
          <p:nvPr/>
        </p:nvSpPr>
        <p:spPr>
          <a:xfrm>
            <a:off x="3779142" y="4318222"/>
            <a:ext cx="8096444" cy="1209681"/>
          </a:xfrm>
          <a:prstGeom prst="rect">
            <a:avLst/>
          </a:prstGeom>
        </p:spPr>
        <p:txBody>
          <a:bodyPr lIns="0" tIns="0" rIns="0" bIns="0" rtlCol="0" anchor="t">
            <a:spAutoFit/>
          </a:bodyPr>
          <a:lstStyle/>
          <a:p>
            <a:pPr algn="ctr">
              <a:lnSpc>
                <a:spcPts val="9000"/>
              </a:lnSpc>
              <a:spcBef>
                <a:spcPct val="0"/>
              </a:spcBef>
            </a:pPr>
            <a:r>
              <a:rPr lang="en-US" sz="9000">
                <a:solidFill>
                  <a:srgbClr val="004AAD"/>
                </a:solidFill>
                <a:latin typeface="Fineday Connect"/>
                <a:ea typeface="Fineday Connect"/>
                <a:cs typeface="Fineday Connect"/>
                <a:sym typeface="Fineday Connect"/>
              </a:rPr>
              <a:t>PREDICTING</a:t>
            </a:r>
          </a:p>
        </p:txBody>
      </p:sp>
      <p:sp>
        <p:nvSpPr>
          <p:cNvPr id="11" name="Rectangle 10">
            <a:extLst>
              <a:ext uri="{FF2B5EF4-FFF2-40B4-BE49-F238E27FC236}">
                <a16:creationId xmlns:a16="http://schemas.microsoft.com/office/drawing/2014/main" id="{1463EA22-7536-5DB1-5E00-03D474649E88}"/>
              </a:ext>
            </a:extLst>
          </p:cNvPr>
          <p:cNvSpPr/>
          <p:nvPr/>
        </p:nvSpPr>
        <p:spPr>
          <a:xfrm>
            <a:off x="0" y="9678245"/>
            <a:ext cx="2438400" cy="5830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 name="TextBox 10"/>
          <p:cNvSpPr txBox="1"/>
          <p:nvPr/>
        </p:nvSpPr>
        <p:spPr>
          <a:xfrm>
            <a:off x="914400" y="5535198"/>
            <a:ext cx="12168664" cy="1210380"/>
          </a:xfrm>
          <a:prstGeom prst="rect">
            <a:avLst/>
          </a:prstGeom>
        </p:spPr>
        <p:txBody>
          <a:bodyPr lIns="0" tIns="0" rIns="0" bIns="0" rtlCol="0" anchor="t">
            <a:spAutoFit/>
          </a:bodyPr>
          <a:lstStyle/>
          <a:p>
            <a:pPr algn="ctr">
              <a:lnSpc>
                <a:spcPts val="9027"/>
              </a:lnSpc>
              <a:spcBef>
                <a:spcPct val="0"/>
              </a:spcBef>
            </a:pPr>
            <a:r>
              <a:rPr lang="en-US" sz="9027" dirty="0">
                <a:solidFill>
                  <a:srgbClr val="004AAD"/>
                </a:solidFill>
                <a:latin typeface="Fineday Connect"/>
                <a:ea typeface="Fineday Connect"/>
                <a:cs typeface="Fineday Connect"/>
                <a:sym typeface="Fineday Connect"/>
              </a:rPr>
              <a:t>FUTURE SALES PATTERNS</a:t>
            </a:r>
            <a:r>
              <a:rPr lang="en-US" sz="9027" dirty="0">
                <a:latin typeface="Eras Bold ITC" panose="020B0907030504020204" pitchFamily="34" charset="0"/>
                <a:ea typeface="Fineday Connect"/>
                <a:cs typeface="Fineday Connect"/>
                <a:sym typeface="Fineday Connect"/>
              </a:rPr>
              <a:t>’’</a:t>
            </a:r>
          </a:p>
        </p:txBody>
      </p:sp>
      <p:sp>
        <p:nvSpPr>
          <p:cNvPr id="4" name="Freeform 4"/>
          <p:cNvSpPr/>
          <p:nvPr/>
        </p:nvSpPr>
        <p:spPr>
          <a:xfrm flipV="1">
            <a:off x="-2088" y="9457151"/>
            <a:ext cx="4344068" cy="969806"/>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pic>
        <p:nvPicPr>
          <p:cNvPr id="15" name="Audio 14">
            <a:hlinkClick r:id="" action="ppaction://media"/>
            <a:extLst>
              <a:ext uri="{FF2B5EF4-FFF2-40B4-BE49-F238E27FC236}">
                <a16:creationId xmlns:a16="http://schemas.microsoft.com/office/drawing/2014/main" id="{45CA4EA0-E6AF-D05C-10EC-49F4592C8511}"/>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2717313395"/>
      </p:ext>
    </p:extLst>
  </p:cSld>
  <p:clrMapOvr>
    <a:masterClrMapping/>
  </p:clrMapOvr>
  <mc:AlternateContent xmlns:mc="http://schemas.openxmlformats.org/markup-compatibility/2006" xmlns:p14="http://schemas.microsoft.com/office/powerpoint/2010/main">
    <mc:Choice Requires="p14">
      <p:transition spd="slow" p14:dur="2000" advTm="7110"/>
    </mc:Choice>
    <mc:Fallback xmlns="">
      <p:transition spd="slow" advTm="7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6" y="2580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4">
              <a:extLst>
                <a:ext uri="{96DAC541-7B7A-43D3-8B79-37D633B846F1}">
                  <asvg:svgBlip xmlns:asvg="http://schemas.microsoft.com/office/drawing/2016/SVG/main" r:embed="rId5"/>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6"/>
          <a:stretch>
            <a:fillRect/>
          </a:stretch>
        </p:blipFill>
        <p:spPr>
          <a:xfrm rot="10800000">
            <a:off x="15184867" y="7625568"/>
            <a:ext cx="3103133" cy="2658086"/>
          </a:xfrm>
          <a:prstGeom prst="rect">
            <a:avLst/>
          </a:prstGeom>
        </p:spPr>
      </p:pic>
      <p:grpSp>
        <p:nvGrpSpPr>
          <p:cNvPr id="11" name="Group 3">
            <a:extLst>
              <a:ext uri="{FF2B5EF4-FFF2-40B4-BE49-F238E27FC236}">
                <a16:creationId xmlns:a16="http://schemas.microsoft.com/office/drawing/2014/main" id="{8D6E32F0-B081-B262-3F89-C404AF3BF37F}"/>
              </a:ext>
            </a:extLst>
          </p:cNvPr>
          <p:cNvGrpSpPr/>
          <p:nvPr/>
        </p:nvGrpSpPr>
        <p:grpSpPr>
          <a:xfrm>
            <a:off x="2069926" y="2527100"/>
            <a:ext cx="14541674" cy="4749999"/>
            <a:chOff x="0" y="0"/>
            <a:chExt cx="3919250" cy="1074394"/>
          </a:xfrm>
          <a:solidFill>
            <a:schemeClr val="bg2">
              <a:lumMod val="90000"/>
              <a:alpha val="87000"/>
            </a:schemeClr>
          </a:solidFill>
        </p:grpSpPr>
        <p:sp>
          <p:nvSpPr>
            <p:cNvPr id="15" name="Freeform 4">
              <a:extLst>
                <a:ext uri="{FF2B5EF4-FFF2-40B4-BE49-F238E27FC236}">
                  <a16:creationId xmlns:a16="http://schemas.microsoft.com/office/drawing/2014/main" id="{0D2D87F5-6C05-EE7E-8D2F-877B8BF94C74}"/>
                </a:ext>
              </a:extLst>
            </p:cNvPr>
            <p:cNvSpPr/>
            <p:nvPr/>
          </p:nvSpPr>
          <p:spPr>
            <a:xfrm>
              <a:off x="0" y="0"/>
              <a:ext cx="3919250" cy="1074394"/>
            </a:xfrm>
            <a:prstGeom prst="roundRect">
              <a:avLst/>
            </a:prstGeom>
            <a:grpFill/>
            <a:ln w="28575" cap="sq">
              <a:noFill/>
              <a:prstDash val="solid"/>
              <a:miter/>
            </a:ln>
          </p:spPr>
        </p:sp>
        <p:sp>
          <p:nvSpPr>
            <p:cNvPr id="17" name="TextBox 5">
              <a:extLst>
                <a:ext uri="{FF2B5EF4-FFF2-40B4-BE49-F238E27FC236}">
                  <a16:creationId xmlns:a16="http://schemas.microsoft.com/office/drawing/2014/main" id="{B4DFC165-A789-1038-2E03-6FC9A3E1CD31}"/>
                </a:ext>
              </a:extLst>
            </p:cNvPr>
            <p:cNvSpPr txBox="1"/>
            <p:nvPr/>
          </p:nvSpPr>
          <p:spPr>
            <a:xfrm>
              <a:off x="0" y="-38100"/>
              <a:ext cx="3919250" cy="1112494"/>
            </a:xfrm>
            <a:prstGeom prst="roundRect">
              <a:avLst/>
            </a:prstGeom>
            <a:grpFill/>
            <a:ln>
              <a:noFill/>
            </a:ln>
          </p:spPr>
          <p:txBody>
            <a:bodyPr lIns="50800" tIns="50800" rIns="50800" bIns="50800" rtlCol="0" anchor="ctr"/>
            <a:lstStyle/>
            <a:p>
              <a:pPr algn="ctr">
                <a:lnSpc>
                  <a:spcPts val="2659"/>
                </a:lnSpc>
                <a:spcBef>
                  <a:spcPct val="0"/>
                </a:spcBef>
              </a:pPr>
              <a:endParaRPr/>
            </a:p>
          </p:txBody>
        </p:sp>
      </p:grpSp>
      <p:sp>
        <p:nvSpPr>
          <p:cNvPr id="4" name="TextBox 4"/>
          <p:cNvSpPr txBox="1"/>
          <p:nvPr/>
        </p:nvSpPr>
        <p:spPr>
          <a:xfrm>
            <a:off x="5257800" y="2950752"/>
            <a:ext cx="7543800" cy="4614918"/>
          </a:xfrm>
          <a:prstGeom prst="rect">
            <a:avLst/>
          </a:prstGeom>
        </p:spPr>
        <p:txBody>
          <a:bodyPr wrap="square" lIns="0" tIns="0" rIns="0" bIns="0" rtlCol="0" anchor="t">
            <a:spAutoFit/>
          </a:bodyPr>
          <a:lstStyle/>
          <a:p>
            <a:pPr algn="ctr">
              <a:spcAft>
                <a:spcPts val="150"/>
              </a:spcAft>
            </a:pPr>
            <a:r>
              <a:rPr lang="en-US" sz="3600" b="1" dirty="0">
                <a:solidFill>
                  <a:srgbClr val="242424"/>
                </a:solidFill>
                <a:latin typeface="Script MT Bold" panose="03040602040607080904" pitchFamily="66" charset="0"/>
                <a:ea typeface="Times New Roman"/>
                <a:cs typeface="Times New Roman"/>
                <a:sym typeface="Times New Roman"/>
              </a:rPr>
              <a:t>Table of Content</a:t>
            </a:r>
          </a:p>
          <a:p>
            <a:pPr algn="ctr">
              <a:spcAft>
                <a:spcPts val="150"/>
              </a:spcAft>
            </a:pPr>
            <a:r>
              <a:rPr lang="en-US" sz="3308" dirty="0">
                <a:solidFill>
                  <a:srgbClr val="242424"/>
                </a:solidFill>
                <a:latin typeface="Times New Roman"/>
                <a:ea typeface="Times New Roman"/>
                <a:cs typeface="Times New Roman"/>
                <a:sym typeface="Times New Roman"/>
              </a:rPr>
              <a:t>Abstract</a:t>
            </a:r>
          </a:p>
          <a:p>
            <a:pPr algn="ctr">
              <a:spcAft>
                <a:spcPts val="150"/>
              </a:spcAft>
            </a:pPr>
            <a:r>
              <a:rPr lang="en-US" sz="3308" dirty="0">
                <a:solidFill>
                  <a:srgbClr val="242424"/>
                </a:solidFill>
                <a:latin typeface="Times New Roman"/>
                <a:ea typeface="Times New Roman"/>
                <a:cs typeface="Times New Roman"/>
                <a:sym typeface="Times New Roman"/>
              </a:rPr>
              <a:t>Introduction</a:t>
            </a:r>
          </a:p>
          <a:p>
            <a:pPr algn="ctr">
              <a:spcAft>
                <a:spcPts val="150"/>
              </a:spcAft>
            </a:pPr>
            <a:r>
              <a:rPr lang="en-US" sz="3308" dirty="0">
                <a:solidFill>
                  <a:srgbClr val="242424"/>
                </a:solidFill>
                <a:latin typeface="Times New Roman"/>
                <a:ea typeface="Times New Roman"/>
                <a:cs typeface="Times New Roman"/>
                <a:sym typeface="Times New Roman"/>
              </a:rPr>
              <a:t>Data Analysis</a:t>
            </a:r>
          </a:p>
          <a:p>
            <a:pPr algn="ctr">
              <a:spcAft>
                <a:spcPts val="150"/>
              </a:spcAft>
            </a:pPr>
            <a:r>
              <a:rPr lang="en-US" sz="3308" dirty="0">
                <a:solidFill>
                  <a:srgbClr val="242424"/>
                </a:solidFill>
                <a:latin typeface="Times New Roman"/>
                <a:ea typeface="Times New Roman"/>
                <a:cs typeface="Times New Roman"/>
                <a:sym typeface="Times New Roman"/>
              </a:rPr>
              <a:t>Methodology</a:t>
            </a:r>
          </a:p>
          <a:p>
            <a:pPr algn="ctr">
              <a:spcAft>
                <a:spcPts val="150"/>
              </a:spcAft>
            </a:pPr>
            <a:r>
              <a:rPr lang="en-US" sz="3308" dirty="0">
                <a:solidFill>
                  <a:srgbClr val="242424"/>
                </a:solidFill>
                <a:latin typeface="Times New Roman"/>
                <a:ea typeface="Times New Roman"/>
                <a:cs typeface="Times New Roman"/>
                <a:sym typeface="Times New Roman"/>
              </a:rPr>
              <a:t>Result</a:t>
            </a:r>
          </a:p>
          <a:p>
            <a:pPr algn="ctr">
              <a:spcAft>
                <a:spcPts val="150"/>
              </a:spcAft>
            </a:pPr>
            <a:r>
              <a:rPr lang="en-US" sz="3308" dirty="0">
                <a:solidFill>
                  <a:srgbClr val="242424"/>
                </a:solidFill>
                <a:latin typeface="Times New Roman"/>
                <a:ea typeface="Times New Roman"/>
                <a:cs typeface="Times New Roman"/>
                <a:sym typeface="Times New Roman"/>
              </a:rPr>
              <a:t>Conclusion</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graphicFrame>
        <p:nvGraphicFramePr>
          <p:cNvPr id="19" name="Table 19">
            <a:extLst>
              <a:ext uri="{FF2B5EF4-FFF2-40B4-BE49-F238E27FC236}">
                <a16:creationId xmlns:a16="http://schemas.microsoft.com/office/drawing/2014/main" id="{D2CD245F-C85F-3989-E307-19B9B991CE4E}"/>
              </a:ext>
            </a:extLst>
          </p:cNvPr>
          <p:cNvGraphicFramePr>
            <a:graphicFrameLocks noGrp="1"/>
          </p:cNvGraphicFramePr>
          <p:nvPr>
            <p:extLst>
              <p:ext uri="{D42A27DB-BD31-4B8C-83A1-F6EECF244321}">
                <p14:modId xmlns:p14="http://schemas.microsoft.com/office/powerpoint/2010/main" val="1855325894"/>
              </p:ext>
            </p:extLst>
          </p:nvPr>
        </p:nvGraphicFramePr>
        <p:xfrm>
          <a:off x="3276600" y="2894473"/>
          <a:ext cx="12192000" cy="3852897"/>
        </p:xfrm>
        <a:graphic>
          <a:graphicData uri="http://schemas.openxmlformats.org/drawingml/2006/table">
            <a:tbl>
              <a:tblPr firstRow="1" bandRow="1">
                <a:tableStyleId>{2D5ABB26-0587-4C30-8999-92F81FD0307C}</a:tableStyleId>
              </a:tblPr>
              <a:tblGrid>
                <a:gridCol w="12192000">
                  <a:extLst>
                    <a:ext uri="{9D8B030D-6E8A-4147-A177-3AD203B41FA5}">
                      <a16:colId xmlns:a16="http://schemas.microsoft.com/office/drawing/2014/main" val="1789487271"/>
                    </a:ext>
                  </a:extLst>
                </a:gridCol>
              </a:tblGrid>
              <a:tr h="64882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733266"/>
                  </a:ext>
                </a:extLst>
              </a:tr>
              <a:tr h="5334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3584370"/>
                  </a:ext>
                </a:extLst>
              </a:tr>
              <a:tr h="5334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7695393"/>
                  </a:ext>
                </a:extLst>
              </a:tr>
              <a:tr h="533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4514131"/>
                  </a:ext>
                </a:extLst>
              </a:tr>
              <a:tr h="533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8740530"/>
                  </a:ext>
                </a:extLst>
              </a:tr>
              <a:tr h="533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4056411"/>
                  </a:ext>
                </a:extLst>
              </a:tr>
              <a:tr h="53707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193833"/>
                  </a:ext>
                </a:extLst>
              </a:tr>
            </a:tbl>
          </a:graphicData>
        </a:graphic>
      </p:graphicFrame>
      <p:pic>
        <p:nvPicPr>
          <p:cNvPr id="22" name="Audio 21">
            <a:hlinkClick r:id="" action="ppaction://media"/>
            <a:extLst>
              <a:ext uri="{FF2B5EF4-FFF2-40B4-BE49-F238E27FC236}">
                <a16:creationId xmlns:a16="http://schemas.microsoft.com/office/drawing/2014/main" id="{D5F2B6FB-E5EE-6A7A-73DD-A1E11BABE68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2055385555"/>
      </p:ext>
    </p:extLst>
  </p:cSld>
  <p:clrMapOvr>
    <a:masterClrMapping/>
  </p:clrMapOvr>
  <mc:AlternateContent xmlns:mc="http://schemas.openxmlformats.org/markup-compatibility/2006" xmlns:p14="http://schemas.microsoft.com/office/powerpoint/2010/main">
    <mc:Choice Requires="p14">
      <p:transition spd="med" p14:dur="700" advTm="9059">
        <p:fade/>
      </p:transition>
    </mc:Choice>
    <mc:Fallback xmlns="">
      <p:transition spd="med" advTm="9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6666" b="-16666"/>
            </a:stretch>
          </a:blipFill>
        </p:spPr>
      </p:sp>
      <p:sp>
        <p:nvSpPr>
          <p:cNvPr id="3" name="TextBox 3"/>
          <p:cNvSpPr txBox="1"/>
          <p:nvPr/>
        </p:nvSpPr>
        <p:spPr>
          <a:xfrm>
            <a:off x="1709526" y="1325112"/>
            <a:ext cx="8177423" cy="1154162"/>
          </a:xfrm>
          <a:prstGeom prst="rect">
            <a:avLst/>
          </a:prstGeom>
        </p:spPr>
        <p:txBody>
          <a:bodyPr lIns="0" tIns="0" rIns="0" bIns="0" rtlCol="0" anchor="t">
            <a:spAutoFit/>
          </a:bodyPr>
          <a:lstStyle/>
          <a:p>
            <a:pPr algn="l">
              <a:lnSpc>
                <a:spcPts val="9000"/>
              </a:lnSpc>
            </a:pPr>
            <a:r>
              <a:rPr lang="en-US" sz="8000" b="1" dirty="0">
                <a:solidFill>
                  <a:srgbClr val="242424"/>
                </a:solidFill>
                <a:latin typeface="Montserrat Ultra-Bold"/>
                <a:ea typeface="Montserrat Ultra-Bold"/>
                <a:cs typeface="Montserrat Ultra-Bold"/>
                <a:sym typeface="Montserrat Ultra-Bold"/>
              </a:rPr>
              <a:t>ABSTRACT</a:t>
            </a:r>
          </a:p>
        </p:txBody>
      </p:sp>
      <p:sp>
        <p:nvSpPr>
          <p:cNvPr id="4" name="TextBox 4"/>
          <p:cNvSpPr txBox="1"/>
          <p:nvPr/>
        </p:nvSpPr>
        <p:spPr>
          <a:xfrm>
            <a:off x="1723022" y="2902064"/>
            <a:ext cx="11999349" cy="4957255"/>
          </a:xfrm>
          <a:prstGeom prst="rect">
            <a:avLst/>
          </a:prstGeom>
        </p:spPr>
        <p:txBody>
          <a:bodyPr lIns="0" tIns="0" rIns="0" bIns="0" rtlCol="0" anchor="t">
            <a:spAutoFit/>
          </a:bodyPr>
          <a:lstStyle/>
          <a:p>
            <a:pPr algn="l">
              <a:spcAft>
                <a:spcPts val="120"/>
              </a:spcAft>
            </a:pPr>
            <a:r>
              <a:rPr lang="en-US" sz="3308" dirty="0">
                <a:solidFill>
                  <a:srgbClr val="242424"/>
                </a:solidFill>
                <a:latin typeface="Times New Roman"/>
                <a:ea typeface="Times New Roman"/>
                <a:cs typeface="Times New Roman"/>
                <a:sym typeface="Times New Roman"/>
              </a:rPr>
              <a:t>This report presents a comprehensive analysis of global sales data to uncover trends, evaluate performance metrics, and assess profitability across various regions, countries, and product categories. By utilizing critical metrics such as total revenue, total cost, and total profit, the study identifies patterns in the efficiency of sales channels, order priorities, and regional dynamics. The findings aim to provide actionable insights to inform strategic decisions, optimize sales operations, and enhance overall profitability.</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grpSp>
        <p:nvGrpSpPr>
          <p:cNvPr id="9" name="Group 9"/>
          <p:cNvGrpSpPr/>
          <p:nvPr/>
        </p:nvGrpSpPr>
        <p:grpSpPr>
          <a:xfrm>
            <a:off x="1224263" y="1360658"/>
            <a:ext cx="261637" cy="993489"/>
            <a:chOff x="0" y="0"/>
            <a:chExt cx="69637" cy="264427"/>
          </a:xfrm>
        </p:grpSpPr>
        <p:sp>
          <p:nvSpPr>
            <p:cNvPr id="10" name="Freeform 10"/>
            <p:cNvSpPr/>
            <p:nvPr/>
          </p:nvSpPr>
          <p:spPr>
            <a:xfrm>
              <a:off x="0" y="0"/>
              <a:ext cx="69637" cy="264427"/>
            </a:xfrm>
            <a:custGeom>
              <a:avLst/>
              <a:gdLst/>
              <a:ahLst/>
              <a:cxnLst/>
              <a:rect l="l" t="t" r="r" b="b"/>
              <a:pathLst>
                <a:path w="69637" h="264427">
                  <a:moveTo>
                    <a:pt x="0" y="0"/>
                  </a:moveTo>
                  <a:lnTo>
                    <a:pt x="69637" y="0"/>
                  </a:lnTo>
                  <a:lnTo>
                    <a:pt x="69637" y="264427"/>
                  </a:lnTo>
                  <a:lnTo>
                    <a:pt x="0" y="264427"/>
                  </a:lnTo>
                  <a:close/>
                </a:path>
              </a:pathLst>
            </a:custGeom>
            <a:solidFill>
              <a:srgbClr val="FFCB11"/>
            </a:solidFill>
          </p:spPr>
        </p:sp>
        <p:sp>
          <p:nvSpPr>
            <p:cNvPr id="11" name="TextBox 11"/>
            <p:cNvSpPr txBox="1"/>
            <p:nvPr/>
          </p:nvSpPr>
          <p:spPr>
            <a:xfrm>
              <a:off x="0" y="38100"/>
              <a:ext cx="69637" cy="226327"/>
            </a:xfrm>
            <a:prstGeom prst="rect">
              <a:avLst/>
            </a:prstGeom>
          </p:spPr>
          <p:txBody>
            <a:bodyPr lIns="22330" tIns="22330" rIns="22330" bIns="22330" rtlCol="0" anchor="ctr"/>
            <a:lstStyle/>
            <a:p>
              <a:pPr algn="ctr">
                <a:lnSpc>
                  <a:spcPts val="1265"/>
                </a:lnSpc>
              </a:pPr>
              <a:endParaRPr/>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5"/>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6">
              <a:extLst>
                <a:ext uri="{96DAC541-7B7A-43D3-8B79-37D633B846F1}">
                  <asvg:svgBlip xmlns:asvg="http://schemas.microsoft.com/office/drawing/2016/SVG/main" r:embed="rId7"/>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6" name="Audio 15">
            <a:hlinkClick r:id="" action="ppaction://media"/>
            <a:extLst>
              <a:ext uri="{FF2B5EF4-FFF2-40B4-BE49-F238E27FC236}">
                <a16:creationId xmlns:a16="http://schemas.microsoft.com/office/drawing/2014/main" id="{7D5F5643-4A12-9549-AC1A-4C2A631DA04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817"/>
    </mc:Choice>
    <mc:Fallback xmlns="">
      <p:transition spd="slow" advTm="32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6666" b="-16666"/>
            </a:stretch>
          </a:blipFill>
        </p:spPr>
      </p:sp>
      <p:sp>
        <p:nvSpPr>
          <p:cNvPr id="3" name="TextBox 3"/>
          <p:cNvSpPr txBox="1"/>
          <p:nvPr/>
        </p:nvSpPr>
        <p:spPr>
          <a:xfrm>
            <a:off x="1723022" y="1280321"/>
            <a:ext cx="9584402" cy="1154162"/>
          </a:xfrm>
          <a:prstGeom prst="rect">
            <a:avLst/>
          </a:prstGeom>
        </p:spPr>
        <p:txBody>
          <a:bodyPr wrap="square" lIns="0" tIns="0" rIns="0" bIns="0" rtlCol="0" anchor="t">
            <a:spAutoFit/>
          </a:bodyPr>
          <a:lstStyle/>
          <a:p>
            <a:pPr algn="l">
              <a:lnSpc>
                <a:spcPts val="9000"/>
              </a:lnSpc>
            </a:pPr>
            <a:r>
              <a:rPr lang="en-US" sz="8000" b="1" dirty="0">
                <a:solidFill>
                  <a:srgbClr val="242424"/>
                </a:solidFill>
                <a:latin typeface="Montserrat Ultra-Bold"/>
                <a:ea typeface="Montserrat Ultra-Bold"/>
                <a:cs typeface="Montserrat Ultra-Bold"/>
                <a:sym typeface="Montserrat Ultra-Bold"/>
              </a:rPr>
              <a:t>INTRODUCTION</a:t>
            </a:r>
          </a:p>
        </p:txBody>
      </p:sp>
      <p:sp>
        <p:nvSpPr>
          <p:cNvPr id="4" name="TextBox 4"/>
          <p:cNvSpPr txBox="1"/>
          <p:nvPr/>
        </p:nvSpPr>
        <p:spPr>
          <a:xfrm>
            <a:off x="1723022" y="2902064"/>
            <a:ext cx="11999349" cy="4944430"/>
          </a:xfrm>
          <a:prstGeom prst="rect">
            <a:avLst/>
          </a:prstGeom>
        </p:spPr>
        <p:txBody>
          <a:bodyPr lIns="0" tIns="0" rIns="0" bIns="0" rtlCol="0" anchor="t">
            <a:spAutoFit/>
          </a:bodyPr>
          <a:lstStyle/>
          <a:p>
            <a:pPr algn="l"/>
            <a:r>
              <a:rPr lang="en-US" sz="3308" dirty="0">
                <a:solidFill>
                  <a:srgbClr val="242424"/>
                </a:solidFill>
                <a:latin typeface="Times New Roman"/>
                <a:ea typeface="Times New Roman"/>
                <a:cs typeface="Times New Roman"/>
                <a:sym typeface="Times New Roman"/>
              </a:rPr>
              <a:t>In today’s interconnected global economy, the ability to analyze and understand sales performance is pivotal for achieving strategic objectives and ensuring operational excellence. Sales data not only reflects market demand but also serves as a critical input for decision-making in areas such as product development, supply chain optimization, and customer relationship management. This report delves into 50,000 sales transactions distributed across various regions and countries to determine key performance indicators.</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grpSp>
        <p:nvGrpSpPr>
          <p:cNvPr id="9" name="Group 9"/>
          <p:cNvGrpSpPr/>
          <p:nvPr/>
        </p:nvGrpSpPr>
        <p:grpSpPr>
          <a:xfrm>
            <a:off x="1224263" y="1360658"/>
            <a:ext cx="261637" cy="993489"/>
            <a:chOff x="0" y="0"/>
            <a:chExt cx="69637" cy="264427"/>
          </a:xfrm>
        </p:grpSpPr>
        <p:sp>
          <p:nvSpPr>
            <p:cNvPr id="10" name="Freeform 10"/>
            <p:cNvSpPr/>
            <p:nvPr/>
          </p:nvSpPr>
          <p:spPr>
            <a:xfrm>
              <a:off x="0" y="0"/>
              <a:ext cx="69637" cy="264427"/>
            </a:xfrm>
            <a:custGeom>
              <a:avLst/>
              <a:gdLst/>
              <a:ahLst/>
              <a:cxnLst/>
              <a:rect l="l" t="t" r="r" b="b"/>
              <a:pathLst>
                <a:path w="69637" h="264427">
                  <a:moveTo>
                    <a:pt x="0" y="0"/>
                  </a:moveTo>
                  <a:lnTo>
                    <a:pt x="69637" y="0"/>
                  </a:lnTo>
                  <a:lnTo>
                    <a:pt x="69637" y="264427"/>
                  </a:lnTo>
                  <a:lnTo>
                    <a:pt x="0" y="264427"/>
                  </a:lnTo>
                  <a:close/>
                </a:path>
              </a:pathLst>
            </a:custGeom>
            <a:solidFill>
              <a:srgbClr val="FFCB11"/>
            </a:solidFill>
          </p:spPr>
        </p:sp>
        <p:sp>
          <p:nvSpPr>
            <p:cNvPr id="11" name="TextBox 11"/>
            <p:cNvSpPr txBox="1"/>
            <p:nvPr/>
          </p:nvSpPr>
          <p:spPr>
            <a:xfrm>
              <a:off x="0" y="38100"/>
              <a:ext cx="69637" cy="226327"/>
            </a:xfrm>
            <a:prstGeom prst="rect">
              <a:avLst/>
            </a:prstGeom>
          </p:spPr>
          <p:txBody>
            <a:bodyPr lIns="22330" tIns="22330" rIns="22330" bIns="22330" rtlCol="0" anchor="ctr"/>
            <a:lstStyle/>
            <a:p>
              <a:pPr algn="ctr">
                <a:lnSpc>
                  <a:spcPts val="1265"/>
                </a:lnSpc>
              </a:pPr>
              <a:endParaRPr/>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5"/>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6">
              <a:extLst>
                <a:ext uri="{96DAC541-7B7A-43D3-8B79-37D633B846F1}">
                  <asvg:svgBlip xmlns:asvg="http://schemas.microsoft.com/office/drawing/2016/SVG/main" r:embed="rId7"/>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6" name="Audio 15">
            <a:hlinkClick r:id="" action="ppaction://media"/>
            <a:extLst>
              <a:ext uri="{FF2B5EF4-FFF2-40B4-BE49-F238E27FC236}">
                <a16:creationId xmlns:a16="http://schemas.microsoft.com/office/drawing/2014/main" id="{B224F295-3DC0-314D-984A-A1D9707F1C1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1173911898"/>
      </p:ext>
    </p:extLst>
  </p:cSld>
  <p:clrMapOvr>
    <a:masterClrMapping/>
  </p:clrMapOvr>
  <mc:AlternateContent xmlns:mc="http://schemas.openxmlformats.org/markup-compatibility/2006" xmlns:p14="http://schemas.microsoft.com/office/powerpoint/2010/main">
    <mc:Choice Requires="p14">
      <p:transition spd="slow" p14:dur="2000" advTm="31847"/>
    </mc:Choice>
    <mc:Fallback xmlns="">
      <p:transition spd="slow" advTm="31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18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676400" y="2212571"/>
            <a:ext cx="11999349" cy="4802277"/>
          </a:xfrm>
          <a:prstGeom prst="rect">
            <a:avLst/>
          </a:prstGeom>
        </p:spPr>
        <p:txBody>
          <a:bodyPr lIns="0" tIns="0" rIns="0" bIns="0" rtlCol="0" anchor="t">
            <a:spAutoFit/>
          </a:bodyPr>
          <a:lstStyle/>
          <a:p>
            <a:pPr algn="l">
              <a:lnSpc>
                <a:spcPts val="3639"/>
              </a:lnSpc>
            </a:pPr>
            <a:r>
              <a:rPr lang="en-US" sz="3308" dirty="0">
                <a:solidFill>
                  <a:srgbClr val="242424"/>
                </a:solidFill>
                <a:latin typeface="Times New Roman"/>
                <a:ea typeface="Times New Roman"/>
                <a:cs typeface="Times New Roman"/>
                <a:sym typeface="Times New Roman"/>
              </a:rPr>
              <a:t>The dataset captures a wide range of attributes, including geographic information, product categories, sales channels, and financial metrics, enabling a multi-dimensional analysis of sales trends and profitability.</a:t>
            </a:r>
          </a:p>
          <a:p>
            <a:pPr algn="l"/>
            <a:r>
              <a:rPr lang="en-US" sz="3308" dirty="0">
                <a:solidFill>
                  <a:srgbClr val="242424"/>
                </a:solidFill>
                <a:latin typeface="Times New Roman"/>
                <a:ea typeface="Times New Roman"/>
                <a:cs typeface="Times New Roman"/>
                <a:sym typeface="Times New Roman"/>
              </a:rPr>
              <a:t>Understanding the nuances of sales performance, such as the impact of sales channels and order priorities, is essential for aligning business strategies with customer expectations and market demands. This report aims to serve as a valuable resource for stakeholders seeking to navigate the complexities of global sales and drive sustainable growth.</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4"/>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5">
              <a:extLst>
                <a:ext uri="{96DAC541-7B7A-43D3-8B79-37D633B846F1}">
                  <asvg:svgBlip xmlns:asvg="http://schemas.microsoft.com/office/drawing/2016/SVG/main" r:embed="rId6"/>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Audio 17">
            <a:hlinkClick r:id="" action="ppaction://media"/>
            <a:extLst>
              <a:ext uri="{FF2B5EF4-FFF2-40B4-BE49-F238E27FC236}">
                <a16:creationId xmlns:a16="http://schemas.microsoft.com/office/drawing/2014/main" id="{C3000DB1-A9C6-C067-BD54-003F40E01A6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4105407119"/>
      </p:ext>
    </p:extLst>
  </p:cSld>
  <p:clrMapOvr>
    <a:masterClrMapping/>
  </p:clrMapOvr>
  <mc:AlternateContent xmlns:mc="http://schemas.openxmlformats.org/markup-compatibility/2006" xmlns:p14="http://schemas.microsoft.com/office/powerpoint/2010/main">
    <mc:Choice Requires="p14">
      <p:transition spd="slow" p14:dur="2000" advTm="26327"/>
    </mc:Choice>
    <mc:Fallback xmlns="">
      <p:transition spd="slow" advTm="26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6666" b="-16666"/>
            </a:stretch>
          </a:blipFill>
        </p:spPr>
      </p:sp>
      <p:sp>
        <p:nvSpPr>
          <p:cNvPr id="3" name="TextBox 3"/>
          <p:cNvSpPr txBox="1"/>
          <p:nvPr/>
        </p:nvSpPr>
        <p:spPr>
          <a:xfrm>
            <a:off x="1723022" y="1280321"/>
            <a:ext cx="11535778" cy="1154162"/>
          </a:xfrm>
          <a:prstGeom prst="rect">
            <a:avLst/>
          </a:prstGeom>
        </p:spPr>
        <p:txBody>
          <a:bodyPr wrap="square" lIns="0" tIns="0" rIns="0" bIns="0" rtlCol="0" anchor="t">
            <a:spAutoFit/>
          </a:bodyPr>
          <a:lstStyle/>
          <a:p>
            <a:pPr algn="l">
              <a:lnSpc>
                <a:spcPts val="9000"/>
              </a:lnSpc>
            </a:pPr>
            <a:r>
              <a:rPr lang="en-US" sz="8000" b="1" dirty="0">
                <a:solidFill>
                  <a:srgbClr val="242424"/>
                </a:solidFill>
                <a:latin typeface="Montserrat Ultra-Bold"/>
                <a:ea typeface="Montserrat Ultra-Bold"/>
                <a:cs typeface="Montserrat Ultra-Bold"/>
                <a:sym typeface="Montserrat Ultra-Bold"/>
              </a:rPr>
              <a:t>DATASET ANALYSIS</a:t>
            </a:r>
          </a:p>
        </p:txBody>
      </p:sp>
      <p:sp>
        <p:nvSpPr>
          <p:cNvPr id="4" name="TextBox 4"/>
          <p:cNvSpPr txBox="1"/>
          <p:nvPr/>
        </p:nvSpPr>
        <p:spPr>
          <a:xfrm>
            <a:off x="1723022" y="2903029"/>
            <a:ext cx="13593178" cy="6165149"/>
          </a:xfrm>
          <a:prstGeom prst="rect">
            <a:avLst/>
          </a:prstGeom>
        </p:spPr>
        <p:txBody>
          <a:bodyPr wrap="square" lIns="0" tIns="0" rIns="0" bIns="0" rtlCol="0" anchor="t">
            <a:spAutoFit/>
          </a:bodyPr>
          <a:lstStyle/>
          <a:p>
            <a:pPr algn="l">
              <a:spcAft>
                <a:spcPts val="130"/>
              </a:spcAft>
            </a:pPr>
            <a:r>
              <a:rPr lang="en-US" sz="3308" dirty="0">
                <a:solidFill>
                  <a:srgbClr val="242424"/>
                </a:solidFill>
                <a:latin typeface="Times New Roman"/>
                <a:ea typeface="Times New Roman"/>
                <a:cs typeface="Times New Roman"/>
                <a:sym typeface="Times New Roman"/>
              </a:rPr>
              <a:t>The dataset comprises approximately 50,000 records, offering a detailed view of global sales activities across various regions, countries, and product categories. Key attributes of the dataset include:</a:t>
            </a:r>
          </a:p>
          <a:p>
            <a:pPr algn="l">
              <a:spcAft>
                <a:spcPts val="130"/>
              </a:spcAft>
            </a:pPr>
            <a:endParaRPr lang="en-US" sz="3308" dirty="0">
              <a:solidFill>
                <a:srgbClr val="242424"/>
              </a:solidFill>
              <a:latin typeface="Times New Roman"/>
              <a:ea typeface="Times New Roman"/>
              <a:cs typeface="Times New Roman"/>
              <a:sym typeface="Times New Roman"/>
            </a:endParaRPr>
          </a:p>
          <a:p>
            <a:pPr algn="l">
              <a:spcAft>
                <a:spcPts val="130"/>
              </a:spcAft>
            </a:pPr>
            <a:r>
              <a:rPr lang="en-US" sz="3308" b="1" u="sng" dirty="0">
                <a:solidFill>
                  <a:srgbClr val="242424"/>
                </a:solidFill>
                <a:latin typeface="Times New Roman"/>
                <a:ea typeface="Times New Roman"/>
                <a:cs typeface="Times New Roman"/>
                <a:sym typeface="Times New Roman"/>
              </a:rPr>
              <a:t>Region and Country: </a:t>
            </a:r>
            <a:r>
              <a:rPr lang="en-US" sz="3308" dirty="0">
                <a:solidFill>
                  <a:srgbClr val="242424"/>
                </a:solidFill>
                <a:latin typeface="Times New Roman"/>
                <a:ea typeface="Times New Roman"/>
                <a:cs typeface="Times New Roman"/>
                <a:sym typeface="Times New Roman"/>
              </a:rPr>
              <a:t>The dataset spans multiple regions, including Sub-Saharan Africa, Europe, Asia, Middle East and North Africa, and Central America, providing insights into geographic sales performance.</a:t>
            </a:r>
          </a:p>
          <a:p>
            <a:pPr algn="l">
              <a:spcAft>
                <a:spcPts val="130"/>
              </a:spcAft>
            </a:pPr>
            <a:endParaRPr lang="en-US" sz="900" dirty="0">
              <a:solidFill>
                <a:srgbClr val="242424"/>
              </a:solidFill>
              <a:latin typeface="Times New Roman"/>
              <a:ea typeface="Times New Roman"/>
              <a:cs typeface="Times New Roman"/>
              <a:sym typeface="Times New Roman"/>
            </a:endParaRPr>
          </a:p>
          <a:p>
            <a:pPr algn="l">
              <a:spcAft>
                <a:spcPts val="130"/>
              </a:spcAft>
            </a:pPr>
            <a:r>
              <a:rPr lang="en-US" sz="3308" b="1" u="sng" dirty="0">
                <a:solidFill>
                  <a:srgbClr val="242424"/>
                </a:solidFill>
                <a:latin typeface="Times New Roman"/>
                <a:ea typeface="Times New Roman"/>
                <a:cs typeface="Times New Roman"/>
                <a:sym typeface="Times New Roman"/>
              </a:rPr>
              <a:t>Item Type: </a:t>
            </a:r>
            <a:r>
              <a:rPr lang="en-US" sz="3308" dirty="0">
                <a:solidFill>
                  <a:srgbClr val="242424"/>
                </a:solidFill>
                <a:latin typeface="Times New Roman"/>
                <a:ea typeface="Times New Roman"/>
                <a:cs typeface="Times New Roman"/>
                <a:sym typeface="Times New Roman"/>
              </a:rPr>
              <a:t>Sales are categorized into diverse product types such as Baby Food, Cosmetics, Office Supplies, Fruits, Vegetables, and Personal Care, highlighting the diversity in demand.</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grpSp>
        <p:nvGrpSpPr>
          <p:cNvPr id="9" name="Group 9"/>
          <p:cNvGrpSpPr/>
          <p:nvPr/>
        </p:nvGrpSpPr>
        <p:grpSpPr>
          <a:xfrm>
            <a:off x="1224263" y="1360658"/>
            <a:ext cx="261637" cy="993489"/>
            <a:chOff x="0" y="0"/>
            <a:chExt cx="69637" cy="264427"/>
          </a:xfrm>
        </p:grpSpPr>
        <p:sp>
          <p:nvSpPr>
            <p:cNvPr id="10" name="Freeform 10"/>
            <p:cNvSpPr/>
            <p:nvPr/>
          </p:nvSpPr>
          <p:spPr>
            <a:xfrm>
              <a:off x="0" y="0"/>
              <a:ext cx="69637" cy="264427"/>
            </a:xfrm>
            <a:custGeom>
              <a:avLst/>
              <a:gdLst/>
              <a:ahLst/>
              <a:cxnLst/>
              <a:rect l="l" t="t" r="r" b="b"/>
              <a:pathLst>
                <a:path w="69637" h="264427">
                  <a:moveTo>
                    <a:pt x="0" y="0"/>
                  </a:moveTo>
                  <a:lnTo>
                    <a:pt x="69637" y="0"/>
                  </a:lnTo>
                  <a:lnTo>
                    <a:pt x="69637" y="264427"/>
                  </a:lnTo>
                  <a:lnTo>
                    <a:pt x="0" y="264427"/>
                  </a:lnTo>
                  <a:close/>
                </a:path>
              </a:pathLst>
            </a:custGeom>
            <a:solidFill>
              <a:srgbClr val="FFCB11"/>
            </a:solidFill>
          </p:spPr>
        </p:sp>
        <p:sp>
          <p:nvSpPr>
            <p:cNvPr id="11" name="TextBox 11"/>
            <p:cNvSpPr txBox="1"/>
            <p:nvPr/>
          </p:nvSpPr>
          <p:spPr>
            <a:xfrm>
              <a:off x="0" y="38100"/>
              <a:ext cx="69637" cy="226327"/>
            </a:xfrm>
            <a:prstGeom prst="rect">
              <a:avLst/>
            </a:prstGeom>
          </p:spPr>
          <p:txBody>
            <a:bodyPr lIns="22330" tIns="22330" rIns="22330" bIns="22330" rtlCol="0" anchor="ctr"/>
            <a:lstStyle/>
            <a:p>
              <a:pPr algn="ctr">
                <a:lnSpc>
                  <a:spcPts val="1265"/>
                </a:lnSpc>
              </a:pPr>
              <a:endParaRPr/>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5"/>
          <a:stretch>
            <a:fillRect/>
          </a:stretch>
        </p:blipFill>
        <p:spPr>
          <a:xfrm rot="10800000">
            <a:off x="15184867" y="7625568"/>
            <a:ext cx="3103133" cy="2658086"/>
          </a:xfrm>
          <a:prstGeom prst="rect">
            <a:avLst/>
          </a:prstGeom>
        </p:spPr>
      </p:pic>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6">
              <a:extLst>
                <a:ext uri="{96DAC541-7B7A-43D3-8B79-37D633B846F1}">
                  <asvg:svgBlip xmlns:asvg="http://schemas.microsoft.com/office/drawing/2016/SVG/main" r:embed="rId7"/>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5" name="Audio 4">
            <a:hlinkClick r:id="" action="ppaction://media"/>
            <a:extLst>
              <a:ext uri="{FF2B5EF4-FFF2-40B4-BE49-F238E27FC236}">
                <a16:creationId xmlns:a16="http://schemas.microsoft.com/office/drawing/2014/main" id="{26171102-0CD4-939F-BF24-B967A428C37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306484077"/>
      </p:ext>
    </p:extLst>
  </p:cSld>
  <p:clrMapOvr>
    <a:masterClrMapping/>
  </p:clrMapOvr>
  <mc:AlternateContent xmlns:mc="http://schemas.openxmlformats.org/markup-compatibility/2006" xmlns:p14="http://schemas.microsoft.com/office/powerpoint/2010/main">
    <mc:Choice Requires="p14">
      <p:transition spd="slow" p14:dur="2000" advTm="20346"/>
    </mc:Choice>
    <mc:Fallback xmlns="">
      <p:transition spd="slow" advTm="20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2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bg1"/>
          </a:solidFill>
        </p:spPr>
        <p:txBody>
          <a:bodyPr/>
          <a:lstStyle/>
          <a:p>
            <a:endParaRPr lang="en-US" dirty="0"/>
          </a:p>
        </p:txBody>
      </p:sp>
      <p:sp>
        <p:nvSpPr>
          <p:cNvPr id="4" name="TextBox 4"/>
          <p:cNvSpPr txBox="1"/>
          <p:nvPr/>
        </p:nvSpPr>
        <p:spPr>
          <a:xfrm>
            <a:off x="1676400" y="2212571"/>
            <a:ext cx="11999349" cy="6212663"/>
          </a:xfrm>
          <a:prstGeom prst="rect">
            <a:avLst/>
          </a:prstGeom>
        </p:spPr>
        <p:txBody>
          <a:bodyPr lIns="0" tIns="0" rIns="0" bIns="0" rtlCol="0" anchor="t">
            <a:spAutoFit/>
          </a:bodyPr>
          <a:lstStyle/>
          <a:p>
            <a:pPr algn="l">
              <a:spcAft>
                <a:spcPts val="150"/>
              </a:spcAft>
            </a:pPr>
            <a:r>
              <a:rPr lang="en-US" sz="3308" b="1" u="sng" dirty="0">
                <a:solidFill>
                  <a:srgbClr val="242424"/>
                </a:solidFill>
                <a:latin typeface="Times New Roman"/>
                <a:ea typeface="Times New Roman"/>
                <a:cs typeface="Times New Roman"/>
                <a:sym typeface="Times New Roman"/>
              </a:rPr>
              <a:t>Sales Channel</a:t>
            </a:r>
            <a:r>
              <a:rPr lang="en-US" sz="3308" dirty="0">
                <a:solidFill>
                  <a:srgbClr val="242424"/>
                </a:solidFill>
                <a:latin typeface="Times New Roman"/>
                <a:ea typeface="Times New Roman"/>
                <a:cs typeface="Times New Roman"/>
                <a:sym typeface="Times New Roman"/>
              </a:rPr>
              <a:t>: Data is segmented into online and offline channels, enabling analysis of channel-specific efficiency and profitability.</a:t>
            </a:r>
          </a:p>
          <a:p>
            <a:pPr algn="l"/>
            <a:endParaRPr lang="en-US" sz="900" dirty="0">
              <a:solidFill>
                <a:srgbClr val="242424"/>
              </a:solidFill>
              <a:latin typeface="Times New Roman"/>
              <a:ea typeface="Times New Roman"/>
              <a:cs typeface="Times New Roman"/>
              <a:sym typeface="Times New Roman"/>
            </a:endParaRPr>
          </a:p>
          <a:p>
            <a:pPr algn="l">
              <a:spcAft>
                <a:spcPts val="150"/>
              </a:spcAft>
            </a:pPr>
            <a:r>
              <a:rPr lang="en-US" sz="3308" b="1" u="sng" dirty="0">
                <a:solidFill>
                  <a:srgbClr val="242424"/>
                </a:solidFill>
                <a:latin typeface="Times New Roman"/>
                <a:ea typeface="Times New Roman"/>
                <a:cs typeface="Times New Roman"/>
                <a:sym typeface="Times New Roman"/>
              </a:rPr>
              <a:t>Order Priority</a:t>
            </a:r>
            <a:r>
              <a:rPr lang="en-US" sz="3308" dirty="0">
                <a:solidFill>
                  <a:srgbClr val="242424"/>
                </a:solidFill>
                <a:latin typeface="Times New Roman"/>
                <a:ea typeface="Times New Roman"/>
                <a:cs typeface="Times New Roman"/>
                <a:sym typeface="Times New Roman"/>
              </a:rPr>
              <a:t>: Orders are prioritized into Low, Medium, High, and Critical, shedding light on how urgency impacts financial outcomes.</a:t>
            </a:r>
          </a:p>
          <a:p>
            <a:pPr algn="l">
              <a:spcAft>
                <a:spcPts val="150"/>
              </a:spcAft>
            </a:pPr>
            <a:endParaRPr lang="en-US" sz="900" dirty="0">
              <a:solidFill>
                <a:srgbClr val="242424"/>
              </a:solidFill>
              <a:latin typeface="Times New Roman"/>
              <a:ea typeface="Times New Roman"/>
              <a:cs typeface="Times New Roman"/>
              <a:sym typeface="Times New Roman"/>
            </a:endParaRPr>
          </a:p>
          <a:p>
            <a:pPr algn="l">
              <a:spcAft>
                <a:spcPts val="150"/>
              </a:spcAft>
            </a:pPr>
            <a:r>
              <a:rPr lang="en-US" sz="3308" b="1" u="sng" dirty="0">
                <a:solidFill>
                  <a:srgbClr val="242424"/>
                </a:solidFill>
                <a:latin typeface="Times New Roman"/>
                <a:ea typeface="Times New Roman"/>
                <a:cs typeface="Times New Roman"/>
                <a:sym typeface="Times New Roman"/>
              </a:rPr>
              <a:t>Order Date</a:t>
            </a:r>
            <a:r>
              <a:rPr lang="en-US" sz="3308" dirty="0">
                <a:solidFill>
                  <a:srgbClr val="242424"/>
                </a:solidFill>
                <a:latin typeface="Times New Roman"/>
                <a:ea typeface="Times New Roman"/>
                <a:cs typeface="Times New Roman"/>
                <a:sym typeface="Times New Roman"/>
              </a:rPr>
              <a:t>: The specific date when an order was placed.</a:t>
            </a:r>
          </a:p>
          <a:p>
            <a:pPr algn="l">
              <a:spcAft>
                <a:spcPts val="150"/>
              </a:spcAft>
            </a:pPr>
            <a:endParaRPr lang="en-US" sz="900" dirty="0">
              <a:solidFill>
                <a:srgbClr val="242424"/>
              </a:solidFill>
              <a:latin typeface="Times New Roman"/>
              <a:ea typeface="Times New Roman"/>
              <a:cs typeface="Times New Roman"/>
              <a:sym typeface="Times New Roman"/>
            </a:endParaRPr>
          </a:p>
          <a:p>
            <a:pPr algn="l">
              <a:spcAft>
                <a:spcPts val="150"/>
              </a:spcAft>
            </a:pPr>
            <a:r>
              <a:rPr lang="en-US" sz="3308" b="1" u="sng" dirty="0">
                <a:solidFill>
                  <a:srgbClr val="242424"/>
                </a:solidFill>
                <a:latin typeface="Times New Roman"/>
                <a:ea typeface="Times New Roman"/>
                <a:cs typeface="Times New Roman"/>
                <a:sym typeface="Times New Roman"/>
              </a:rPr>
              <a:t>Order ID</a:t>
            </a:r>
            <a:r>
              <a:rPr lang="en-US" sz="3308" dirty="0">
                <a:solidFill>
                  <a:srgbClr val="242424"/>
                </a:solidFill>
                <a:latin typeface="Times New Roman"/>
                <a:ea typeface="Times New Roman"/>
                <a:cs typeface="Times New Roman"/>
                <a:sym typeface="Times New Roman"/>
              </a:rPr>
              <a:t>: A unique identifier assigned to each sales transaction.</a:t>
            </a:r>
          </a:p>
          <a:p>
            <a:pPr algn="l">
              <a:spcAft>
                <a:spcPts val="150"/>
              </a:spcAft>
            </a:pPr>
            <a:endParaRPr lang="en-US" sz="900" dirty="0">
              <a:solidFill>
                <a:srgbClr val="242424"/>
              </a:solidFill>
              <a:latin typeface="Times New Roman"/>
              <a:ea typeface="Times New Roman"/>
              <a:cs typeface="Times New Roman"/>
              <a:sym typeface="Times New Roman"/>
            </a:endParaRPr>
          </a:p>
          <a:p>
            <a:pPr algn="l">
              <a:spcAft>
                <a:spcPts val="150"/>
              </a:spcAft>
            </a:pPr>
            <a:r>
              <a:rPr lang="en-US" sz="3308" b="1" u="sng" dirty="0">
                <a:solidFill>
                  <a:srgbClr val="242424"/>
                </a:solidFill>
                <a:latin typeface="Times New Roman"/>
                <a:ea typeface="Times New Roman"/>
                <a:cs typeface="Times New Roman"/>
                <a:sym typeface="Times New Roman"/>
              </a:rPr>
              <a:t>Financial Metrics</a:t>
            </a:r>
            <a:r>
              <a:rPr lang="en-US" sz="3308" dirty="0">
                <a:solidFill>
                  <a:srgbClr val="242424"/>
                </a:solidFill>
                <a:latin typeface="Times New Roman"/>
                <a:ea typeface="Times New Roman"/>
                <a:cs typeface="Times New Roman"/>
                <a:sym typeface="Times New Roman"/>
              </a:rPr>
              <a:t>: Key indicators, such as units sold, unit price, unit cost, total revenue, total cost, and total profit, offer a comprehensive picture of financial performance.</a:t>
            </a:r>
          </a:p>
          <a:p>
            <a:pPr algn="l">
              <a:lnSpc>
                <a:spcPts val="3419"/>
              </a:lnSpc>
            </a:pPr>
            <a:endParaRPr lang="en-US" sz="3308" dirty="0">
              <a:solidFill>
                <a:srgbClr val="242424"/>
              </a:solidFill>
              <a:latin typeface="Times New Roman"/>
              <a:ea typeface="Times New Roman"/>
              <a:cs typeface="Times New Roman"/>
              <a:sym typeface="Times New Roman"/>
            </a:endParaRPr>
          </a:p>
          <a:p>
            <a:pPr algn="l">
              <a:lnSpc>
                <a:spcPts val="3419"/>
              </a:lnSpc>
            </a:pPr>
            <a:endParaRPr lang="en-US" sz="3308" dirty="0">
              <a:solidFill>
                <a:srgbClr val="242424"/>
              </a:solidFill>
              <a:latin typeface="Times New Roman"/>
              <a:ea typeface="Times New Roman"/>
              <a:cs typeface="Times New Roman"/>
              <a:sym typeface="Times New Roman"/>
            </a:endParaRPr>
          </a:p>
        </p:txBody>
      </p:sp>
      <p:sp>
        <p:nvSpPr>
          <p:cNvPr id="13" name="Rectangle 12">
            <a:extLst>
              <a:ext uri="{FF2B5EF4-FFF2-40B4-BE49-F238E27FC236}">
                <a16:creationId xmlns:a16="http://schemas.microsoft.com/office/drawing/2014/main" id="{5156C598-3FF8-7BC4-EFDC-490C23573F29}"/>
              </a:ext>
            </a:extLst>
          </p:cNvPr>
          <p:cNvSpPr/>
          <p:nvPr/>
        </p:nvSpPr>
        <p:spPr>
          <a:xfrm>
            <a:off x="16002000" y="-11169"/>
            <a:ext cx="22860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Freeform 8"/>
          <p:cNvSpPr/>
          <p:nvPr/>
        </p:nvSpPr>
        <p:spPr>
          <a:xfrm flipH="1">
            <a:off x="13944600" y="-183377"/>
            <a:ext cx="4663440" cy="983477"/>
          </a:xfrm>
          <a:custGeom>
            <a:avLst/>
            <a:gdLst/>
            <a:ahLst/>
            <a:cxnLst/>
            <a:rect l="l" t="t" r="r" b="b"/>
            <a:pathLst>
              <a:path w="4997221" h="954015">
                <a:moveTo>
                  <a:pt x="4997221" y="0"/>
                </a:moveTo>
                <a:lnTo>
                  <a:pt x="0" y="0"/>
                </a:lnTo>
                <a:lnTo>
                  <a:pt x="0" y="954015"/>
                </a:lnTo>
                <a:lnTo>
                  <a:pt x="4997221" y="954015"/>
                </a:lnTo>
                <a:lnTo>
                  <a:pt x="4997221" y="0"/>
                </a:lnTo>
                <a:close/>
              </a:path>
            </a:pathLst>
          </a:custGeom>
          <a:blipFill>
            <a:blip r:embed="rId4">
              <a:extLst>
                <a:ext uri="{96DAC541-7B7A-43D3-8B79-37D633B846F1}">
                  <asvg:svgBlip xmlns:asvg="http://schemas.microsoft.com/office/drawing/2016/SVG/main" r:embed="rId5"/>
                </a:ext>
              </a:extLst>
            </a:blip>
            <a:stretch>
              <a:fillRect l="6863" r="10785"/>
            </a:stretch>
          </a:blipFill>
        </p:spPr>
      </p:sp>
      <p:sp>
        <p:nvSpPr>
          <p:cNvPr id="14" name="Rectangle 13">
            <a:extLst>
              <a:ext uri="{FF2B5EF4-FFF2-40B4-BE49-F238E27FC236}">
                <a16:creationId xmlns:a16="http://schemas.microsoft.com/office/drawing/2014/main" id="{9F052DF6-F567-F724-30FD-D65DA527C168}"/>
              </a:ext>
            </a:extLst>
          </p:cNvPr>
          <p:cNvSpPr/>
          <p:nvPr/>
        </p:nvSpPr>
        <p:spPr>
          <a:xfrm>
            <a:off x="12526" y="9706155"/>
            <a:ext cx="2057400" cy="5808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6"/>
          <p:cNvSpPr/>
          <p:nvPr/>
        </p:nvSpPr>
        <p:spPr>
          <a:xfrm flipV="1">
            <a:off x="0" y="9512709"/>
            <a:ext cx="4997221" cy="917438"/>
          </a:xfrm>
          <a:custGeom>
            <a:avLst/>
            <a:gdLst/>
            <a:ahLst/>
            <a:cxnLst/>
            <a:rect l="l" t="t" r="r" b="b"/>
            <a:pathLst>
              <a:path w="4997221" h="954015">
                <a:moveTo>
                  <a:pt x="0" y="954015"/>
                </a:moveTo>
                <a:lnTo>
                  <a:pt x="4997221" y="954015"/>
                </a:lnTo>
                <a:lnTo>
                  <a:pt x="4997221" y="0"/>
                </a:lnTo>
                <a:lnTo>
                  <a:pt x="0" y="0"/>
                </a:lnTo>
                <a:lnTo>
                  <a:pt x="0" y="95401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Rectangle 1">
            <a:extLst>
              <a:ext uri="{FF2B5EF4-FFF2-40B4-BE49-F238E27FC236}">
                <a16:creationId xmlns:a16="http://schemas.microsoft.com/office/drawing/2014/main" id="{88CEC65E-A196-1727-2EFC-EF93CA4C0F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Hexagon 6">
            <a:extLst>
              <a:ext uri="{FF2B5EF4-FFF2-40B4-BE49-F238E27FC236}">
                <a16:creationId xmlns:a16="http://schemas.microsoft.com/office/drawing/2014/main" id="{C3D0CD2C-DD3A-CD57-1D9D-230A03A91146}"/>
              </a:ext>
            </a:extLst>
          </p:cNvPr>
          <p:cNvSpPr/>
          <p:nvPr/>
        </p:nvSpPr>
        <p:spPr>
          <a:xfrm>
            <a:off x="152400" y="212442"/>
            <a:ext cx="1371600" cy="1066800"/>
          </a:xfrm>
          <a:prstGeom prst="hexagon">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Hexagon 15">
            <a:extLst>
              <a:ext uri="{FF2B5EF4-FFF2-40B4-BE49-F238E27FC236}">
                <a16:creationId xmlns:a16="http://schemas.microsoft.com/office/drawing/2014/main" id="{FBDAAA7B-0B01-2CDF-E85D-C4033FFCEEDD}"/>
              </a:ext>
            </a:extLst>
          </p:cNvPr>
          <p:cNvSpPr/>
          <p:nvPr/>
        </p:nvSpPr>
        <p:spPr>
          <a:xfrm>
            <a:off x="885038" y="582102"/>
            <a:ext cx="1371600" cy="1066800"/>
          </a:xfrm>
          <a:prstGeom prst="hexagon">
            <a:avLst/>
          </a:prstGeom>
          <a:noFill/>
          <a:ln w="57150">
            <a:solidFill>
              <a:srgbClr val="FFD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D8CDD14-541F-CFD6-A0D5-E8E7894E31A9}"/>
              </a:ext>
            </a:extLst>
          </p:cNvPr>
          <p:cNvGrpSpPr/>
          <p:nvPr/>
        </p:nvGrpSpPr>
        <p:grpSpPr>
          <a:xfrm>
            <a:off x="13662179" y="4686300"/>
            <a:ext cx="3787621" cy="3810507"/>
            <a:chOff x="0" y="0"/>
            <a:chExt cx="4282440" cy="3708400"/>
          </a:xfrm>
        </p:grpSpPr>
        <p:sp>
          <p:nvSpPr>
            <p:cNvPr id="11" name="Freeform 3">
              <a:extLst>
                <a:ext uri="{FF2B5EF4-FFF2-40B4-BE49-F238E27FC236}">
                  <a16:creationId xmlns:a16="http://schemas.microsoft.com/office/drawing/2014/main" id="{E4D4DDF0-4F6A-FC4E-C2D6-37629A8376F6}"/>
                </a:ext>
              </a:extLst>
            </p:cNvPr>
            <p:cNvSpPr/>
            <p:nvPr/>
          </p:nvSpPr>
          <p:spPr>
            <a:xfrm>
              <a:off x="0" y="0"/>
              <a:ext cx="4282440" cy="3708400"/>
            </a:xfrm>
            <a:prstGeom prst="ellipse">
              <a:avLst/>
            </a:prstGeom>
            <a:blipFill>
              <a:blip r:embed="rId6"/>
              <a:stretch>
                <a:fillRect l="-14946" r="-14946"/>
              </a:stretch>
            </a:blipFill>
            <a:ln cap="sq">
              <a:noFill/>
              <a:prstDash val="solid"/>
              <a:miter/>
            </a:ln>
          </p:spPr>
          <p:txBody>
            <a:bodyPr/>
            <a:lstStyle/>
            <a:p>
              <a:endParaRPr lang="en-US"/>
            </a:p>
          </p:txBody>
        </p:sp>
      </p:grpSp>
      <p:pic>
        <p:nvPicPr>
          <p:cNvPr id="12" name="Picture 11">
            <a:extLst>
              <a:ext uri="{FF2B5EF4-FFF2-40B4-BE49-F238E27FC236}">
                <a16:creationId xmlns:a16="http://schemas.microsoft.com/office/drawing/2014/main" id="{0631E443-4870-BF62-1911-93F2C65B6A47}"/>
              </a:ext>
            </a:extLst>
          </p:cNvPr>
          <p:cNvPicPr>
            <a:picLocks noChangeAspect="1"/>
          </p:cNvPicPr>
          <p:nvPr/>
        </p:nvPicPr>
        <p:blipFill>
          <a:blip r:embed="rId7"/>
          <a:stretch>
            <a:fillRect/>
          </a:stretch>
        </p:blipFill>
        <p:spPr>
          <a:xfrm rot="10800000">
            <a:off x="15184867" y="7625568"/>
            <a:ext cx="3103133" cy="2658086"/>
          </a:xfrm>
          <a:prstGeom prst="rect">
            <a:avLst/>
          </a:prstGeom>
        </p:spPr>
      </p:pic>
      <p:pic>
        <p:nvPicPr>
          <p:cNvPr id="15" name="Audio 14">
            <a:hlinkClick r:id="" action="ppaction://media"/>
            <a:extLst>
              <a:ext uri="{FF2B5EF4-FFF2-40B4-BE49-F238E27FC236}">
                <a16:creationId xmlns:a16="http://schemas.microsoft.com/office/drawing/2014/main" id="{BAC7E1DF-6774-6BD0-4EEC-DC8C1A6B716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3563510259"/>
      </p:ext>
    </p:extLst>
  </p:cSld>
  <p:clrMapOvr>
    <a:masterClrMapping/>
  </p:clrMapOvr>
  <mc:AlternateContent xmlns:mc="http://schemas.openxmlformats.org/markup-compatibility/2006" xmlns:p14="http://schemas.microsoft.com/office/powerpoint/2010/main">
    <mc:Choice Requires="p14">
      <p:transition spd="slow" p14:dur="2000" advTm="7899"/>
    </mc:Choice>
    <mc:Fallback xmlns="">
      <p:transition spd="slow" advTm="7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1474</Words>
  <Application>Microsoft Office PowerPoint</Application>
  <PresentationFormat>Custom</PresentationFormat>
  <Paragraphs>113</Paragraphs>
  <Slides>23</Slides>
  <Notes>0</Notes>
  <HiddenSlides>0</HiddenSlides>
  <MMClips>22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Times New Roman</vt:lpstr>
      <vt:lpstr>Montserrat Ultra-Bold</vt:lpstr>
      <vt:lpstr>Eras Bold ITC</vt:lpstr>
      <vt:lpstr>Cooper Black</vt:lpstr>
      <vt:lpstr>Script MT Bold</vt:lpstr>
      <vt:lpstr>Edwardian Script ITC</vt:lpstr>
      <vt:lpstr>Calibri</vt:lpstr>
      <vt:lpstr>Fineday Connect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Illustrative Group Project Presentation</dc:title>
  <dc:creator>Meheli Samia</dc:creator>
  <cp:lastModifiedBy>Meheli Samia</cp:lastModifiedBy>
  <cp:revision>5</cp:revision>
  <dcterms:created xsi:type="dcterms:W3CDTF">2006-08-16T00:00:00Z</dcterms:created>
  <dcterms:modified xsi:type="dcterms:W3CDTF">2025-03-14T18:18:48Z</dcterms:modified>
  <dc:identifier>DAGdqRF1q9I</dc:identifier>
</cp:coreProperties>
</file>